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9" r:id="rId2"/>
    <p:sldId id="271" r:id="rId3"/>
    <p:sldId id="296" r:id="rId4"/>
    <p:sldId id="298" r:id="rId5"/>
    <p:sldId id="299" r:id="rId6"/>
    <p:sldId id="310" r:id="rId7"/>
    <p:sldId id="301" r:id="rId8"/>
    <p:sldId id="302" r:id="rId9"/>
    <p:sldId id="303" r:id="rId10"/>
    <p:sldId id="304" r:id="rId11"/>
    <p:sldId id="306" r:id="rId12"/>
    <p:sldId id="305" r:id="rId13"/>
    <p:sldId id="307" r:id="rId14"/>
    <p:sldId id="308" r:id="rId15"/>
    <p:sldId id="309" r:id="rId16"/>
    <p:sldId id="311" r:id="rId17"/>
    <p:sldId id="275"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626"/>
    <a:srgbClr val="FFD966"/>
    <a:srgbClr val="7F7F7F"/>
    <a:srgbClr val="F8CE7C"/>
    <a:srgbClr val="D0B0A9"/>
    <a:srgbClr val="4C302A"/>
    <a:srgbClr val="B7A784"/>
    <a:srgbClr val="D2836E"/>
    <a:srgbClr val="B59666"/>
    <a:srgbClr val="4B38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912" autoAdjust="0"/>
    <p:restoredTop sz="96318" autoAdjust="0"/>
  </p:normalViewPr>
  <p:slideViewPr>
    <p:cSldViewPr snapToGrid="0">
      <p:cViewPr varScale="1">
        <p:scale>
          <a:sx n="84" d="100"/>
          <a:sy n="84" d="100"/>
        </p:scale>
        <p:origin x="-768" y="-67"/>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DFC243-3E68-4BFF-A505-ADDF9D7195A4}" type="datetimeFigureOut">
              <a:rPr lang="zh-CN" altLang="en-US" smtClean="0"/>
              <a:pPr/>
              <a:t>2023/4/27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67D84A-3049-44F6-8517-64F0971FDD2A}" type="slidenum">
              <a:rPr lang="zh-CN" altLang="en-US" smtClean="0"/>
              <a:pPr/>
              <a:t>‹#›</a:t>
            </a:fld>
            <a:endParaRPr lang="zh-CN" altLang="en-US"/>
          </a:p>
        </p:txBody>
      </p:sp>
    </p:spTree>
    <p:extLst>
      <p:ext uri="{BB962C8B-B14F-4D97-AF65-F5344CB8AC3E}">
        <p14:creationId xmlns:p14="http://schemas.microsoft.com/office/powerpoint/2010/main" xmlns="" val="1942453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a:t>
            </a:fld>
            <a:endParaRPr lang="zh-CN" altLang="en-US"/>
          </a:p>
        </p:txBody>
      </p:sp>
    </p:spTree>
    <p:extLst>
      <p:ext uri="{BB962C8B-B14F-4D97-AF65-F5344CB8AC3E}">
        <p14:creationId xmlns:p14="http://schemas.microsoft.com/office/powerpoint/2010/main" xmlns="" val="304423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10</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11</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12</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13</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14</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15</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16</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17</a:t>
            </a:fld>
            <a:endParaRPr lang="zh-CN" altLang="en-US"/>
          </a:p>
        </p:txBody>
      </p:sp>
    </p:spTree>
    <p:extLst>
      <p:ext uri="{BB962C8B-B14F-4D97-AF65-F5344CB8AC3E}">
        <p14:creationId xmlns:p14="http://schemas.microsoft.com/office/powerpoint/2010/main" xmlns="" val="3930134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2</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3</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4</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5</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6</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7</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8</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67D84A-3049-44F6-8517-64F0971FDD2A}" type="slidenum">
              <a:rPr lang="zh-CN" altLang="en-US" smtClean="0"/>
              <a:pPr/>
              <a:t>9</a:t>
            </a:fld>
            <a:endParaRPr lang="zh-CN" altLang="en-US"/>
          </a:p>
        </p:txBody>
      </p:sp>
    </p:spTree>
    <p:extLst>
      <p:ext uri="{BB962C8B-B14F-4D97-AF65-F5344CB8AC3E}">
        <p14:creationId xmlns:p14="http://schemas.microsoft.com/office/powerpoint/2010/main" xmlns="" val="450245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7FFDAE1-EB67-42CF-B593-56AA292DA8C8}"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1E6056-67A1-460C-8D55-8E079809267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5000"/>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FFDAE1-EB67-42CF-B593-56AA292DA8C8}" type="datetimeFigureOut">
              <a:rPr lang="zh-CN" altLang="en-US" smtClean="0"/>
              <a:pPr/>
              <a:t>2023/4/27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E6056-67A1-460C-8D55-8E079809267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1530036" y="2870344"/>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7" name="椭圆 6"/>
          <p:cNvSpPr/>
          <p:nvPr/>
        </p:nvSpPr>
        <p:spPr>
          <a:xfrm>
            <a:off x="9228795" y="3200400"/>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8" name="椭圆 7"/>
          <p:cNvSpPr/>
          <p:nvPr/>
        </p:nvSpPr>
        <p:spPr>
          <a:xfrm>
            <a:off x="2744906" y="1382479"/>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647730" y="3895966"/>
            <a:ext cx="224588" cy="224588"/>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11" name="矩形 10"/>
          <p:cNvSpPr/>
          <p:nvPr/>
        </p:nvSpPr>
        <p:spPr>
          <a:xfrm>
            <a:off x="2109457" y="1385179"/>
            <a:ext cx="9632888" cy="2377574"/>
          </a:xfrm>
          <a:prstGeom prst="rect">
            <a:avLst/>
          </a:prstGeom>
        </p:spPr>
        <p:txBody>
          <a:bodyPr wrap="square" lIns="68580" tIns="34290" rIns="68580" bIns="34290">
            <a:spAutoFit/>
          </a:bodyPr>
          <a:lstStyle/>
          <a:p>
            <a:pPr>
              <a:defRPr/>
            </a:pPr>
            <a:r>
              <a:rPr lang="zh-CN" altLang="en-US" sz="7500" b="1" spc="225" dirty="0" smtClean="0">
                <a:solidFill>
                  <a:srgbClr val="292929"/>
                </a:solidFill>
                <a:latin typeface="字魂58号-创中黑" panose="00000500000000000000" pitchFamily="2" charset="-122"/>
                <a:ea typeface="字魂58号-创中黑" panose="00000500000000000000" pitchFamily="2" charset="-122"/>
                <a:cs typeface="+mn-ea"/>
                <a:sym typeface="+mn-lt"/>
              </a:rPr>
              <a:t>免修、免考工作培训</a:t>
            </a:r>
            <a:endParaRPr lang="en-US" altLang="zh-CN" sz="7500" b="1" spc="225" dirty="0" smtClean="0">
              <a:solidFill>
                <a:srgbClr val="292929"/>
              </a:solidFill>
              <a:latin typeface="字魂58号-创中黑" panose="00000500000000000000" pitchFamily="2" charset="-122"/>
              <a:ea typeface="字魂58号-创中黑" panose="00000500000000000000" pitchFamily="2" charset="-122"/>
              <a:cs typeface="+mn-ea"/>
              <a:sym typeface="+mn-lt"/>
            </a:endParaRPr>
          </a:p>
          <a:p>
            <a:pPr>
              <a:defRPr/>
            </a:pPr>
            <a:r>
              <a:rPr lang="en-US" sz="7500" b="1" spc="225" dirty="0" smtClean="0">
                <a:solidFill>
                  <a:srgbClr val="292929"/>
                </a:solidFill>
                <a:latin typeface="字魂58号-创中黑" panose="00000500000000000000" pitchFamily="2" charset="-122"/>
                <a:ea typeface="字魂58号-创中黑" panose="00000500000000000000" pitchFamily="2" charset="-122"/>
                <a:cs typeface="+mn-ea"/>
                <a:sym typeface="+mn-lt"/>
              </a:rPr>
              <a:t>    </a:t>
            </a:r>
            <a:r>
              <a:rPr lang="zh-CN" altLang="en-US" sz="7500" b="1" spc="225" dirty="0" smtClean="0">
                <a:solidFill>
                  <a:srgbClr val="292929"/>
                </a:solidFill>
                <a:latin typeface="字魂58号-创中黑" panose="00000500000000000000" pitchFamily="2" charset="-122"/>
                <a:ea typeface="字魂58号-创中黑" panose="00000500000000000000" pitchFamily="2" charset="-122"/>
                <a:cs typeface="+mn-ea"/>
                <a:sym typeface="+mn-lt"/>
              </a:rPr>
              <a:t>（教务处）</a:t>
            </a:r>
            <a:endParaRPr sz="7500" b="1" spc="225" dirty="0">
              <a:solidFill>
                <a:srgbClr val="292929"/>
              </a:solidFill>
              <a:latin typeface="字魂58号-创中黑" panose="00000500000000000000" pitchFamily="2" charset="-122"/>
              <a:ea typeface="字魂58号-创中黑" panose="00000500000000000000" pitchFamily="2" charset="-122"/>
              <a:cs typeface="+mn-ea"/>
              <a:sym typeface="+mn-lt"/>
            </a:endParaRPr>
          </a:p>
        </p:txBody>
      </p:sp>
      <p:sp>
        <p:nvSpPr>
          <p:cNvPr id="13" name="矩形 12"/>
          <p:cNvSpPr/>
          <p:nvPr/>
        </p:nvSpPr>
        <p:spPr>
          <a:xfrm>
            <a:off x="8637006" y="4698863"/>
            <a:ext cx="810043" cy="437515"/>
          </a:xfrm>
          <a:prstGeom prst="rect">
            <a:avLst/>
          </a:prstGeom>
        </p:spPr>
        <p:txBody>
          <a:bodyPr wrap="square" lIns="68580" tIns="34290" rIns="68580" bIns="34290">
            <a:spAutoFit/>
          </a:bodyPr>
          <a:lstStyle/>
          <a:p>
            <a:pPr algn="dist">
              <a:defRPr/>
            </a:pPr>
            <a:r>
              <a:rPr lang="zh-CN" altLang="en-US" sz="2400" spc="225" dirty="0" smtClean="0">
                <a:solidFill>
                  <a:srgbClr val="292929"/>
                </a:solidFill>
                <a:latin typeface="字魂58号-创中黑" panose="00000500000000000000" pitchFamily="2" charset="-122"/>
                <a:ea typeface="字魂58号-创中黑" panose="00000500000000000000" pitchFamily="2" charset="-122"/>
                <a:cs typeface="+mn-ea"/>
                <a:sym typeface="+mn-lt"/>
              </a:rPr>
              <a:t>徐锋</a:t>
            </a:r>
            <a:endParaRPr lang="zh-CN" sz="2400" spc="225" dirty="0">
              <a:solidFill>
                <a:srgbClr val="292929"/>
              </a:solidFill>
              <a:latin typeface="字魂58号-创中黑" panose="00000500000000000000" pitchFamily="2" charset="-122"/>
              <a:ea typeface="字魂58号-创中黑" panose="00000500000000000000" pitchFamily="2" charset="-122"/>
              <a:cs typeface="+mn-ea"/>
              <a:sym typeface="+mn-lt"/>
            </a:endParaRPr>
          </a:p>
        </p:txBody>
      </p:sp>
      <p:sp>
        <p:nvSpPr>
          <p:cNvPr id="16" name="矩形 15"/>
          <p:cNvSpPr/>
          <p:nvPr/>
        </p:nvSpPr>
        <p:spPr>
          <a:xfrm flipH="1">
            <a:off x="11469292" y="6256421"/>
            <a:ext cx="97066" cy="6015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p:bldP spid="13" grpId="0"/>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7233411" y="0"/>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免修免考表格填写要求</a:t>
            </a:r>
            <a:endParaRPr lang="zh-CN" altLang="en-US" sz="2800" dirty="0"/>
          </a:p>
        </p:txBody>
      </p:sp>
      <p:sp>
        <p:nvSpPr>
          <p:cNvPr id="13" name="文本框 12"/>
          <p:cNvSpPr txBox="1"/>
          <p:nvPr/>
        </p:nvSpPr>
        <p:spPr>
          <a:xfrm>
            <a:off x="8528537" y="380246"/>
            <a:ext cx="1557024"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09</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pic>
        <p:nvPicPr>
          <p:cNvPr id="14" name="图片 13" descr="Z$CDCLI(7YUH{OY(`G47}L9.png"/>
          <p:cNvPicPr>
            <a:picLocks noChangeAspect="1"/>
          </p:cNvPicPr>
          <p:nvPr/>
        </p:nvPicPr>
        <p:blipFill>
          <a:blip r:embed="rId3"/>
          <a:stretch>
            <a:fillRect/>
          </a:stretch>
        </p:blipFill>
        <p:spPr>
          <a:xfrm>
            <a:off x="887238" y="1891396"/>
            <a:ext cx="10900373" cy="437184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221910" y="1982709"/>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免修免考表格填写要求</a:t>
            </a:r>
            <a:endParaRPr lang="zh-CN" altLang="en-US" sz="2800" dirty="0"/>
          </a:p>
        </p:txBody>
      </p:sp>
      <p:sp>
        <p:nvSpPr>
          <p:cNvPr id="13" name="文本框 12"/>
          <p:cNvSpPr txBox="1"/>
          <p:nvPr/>
        </p:nvSpPr>
        <p:spPr>
          <a:xfrm>
            <a:off x="1566422" y="1439502"/>
            <a:ext cx="1557024"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10</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sp>
        <p:nvSpPr>
          <p:cNvPr id="12" name="矩形 11"/>
          <p:cNvSpPr/>
          <p:nvPr/>
        </p:nvSpPr>
        <p:spPr>
          <a:xfrm>
            <a:off x="4496554" y="2180164"/>
            <a:ext cx="6096000" cy="2677656"/>
          </a:xfrm>
          <a:prstGeom prst="rect">
            <a:avLst/>
          </a:prstGeom>
        </p:spPr>
        <p:txBody>
          <a:bodyPr>
            <a:spAutoFit/>
          </a:bodyPr>
          <a:lstStyle/>
          <a:p>
            <a:pPr algn="just">
              <a:lnSpc>
                <a:spcPct val="150000"/>
              </a:lnSpc>
            </a:pPr>
            <a:r>
              <a:rPr lang="zh-CN" altLang="en-US" dirty="0" smtClean="0"/>
              <a:t>        </a:t>
            </a:r>
            <a:r>
              <a:rPr lang="zh-CN" altLang="en-US" sz="2800" dirty="0" smtClean="0">
                <a:latin typeface="华文新魏" pitchFamily="2" charset="-122"/>
                <a:ea typeface="华文新魏" pitchFamily="2" charset="-122"/>
              </a:rPr>
              <a:t>每一项信息应保证如实填写，“考试单位”、“课程名称”“专业名称” 等信息，必须写全称，否则将影响国开终审。</a:t>
            </a:r>
            <a:endParaRPr lang="en-US" altLang="zh-CN" sz="2800" dirty="0">
              <a:solidFill>
                <a:schemeClr val="tx1">
                  <a:lumMod val="75000"/>
                  <a:lumOff val="25000"/>
                </a:schemeClr>
              </a:solidFill>
              <a:latin typeface="华文新魏" pitchFamily="2" charset="-122"/>
              <a:ea typeface="华文新魏" pitchFamily="2"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2054829" y="2145670"/>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免修免考附件上报要求</a:t>
            </a:r>
            <a:endParaRPr lang="zh-CN" altLang="en-US" sz="2800" dirty="0"/>
          </a:p>
        </p:txBody>
      </p:sp>
      <p:sp>
        <p:nvSpPr>
          <p:cNvPr id="13" name="文本框 12"/>
          <p:cNvSpPr txBox="1"/>
          <p:nvPr/>
        </p:nvSpPr>
        <p:spPr>
          <a:xfrm>
            <a:off x="2245431" y="1566249"/>
            <a:ext cx="1557024"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11</a:t>
            </a:r>
            <a:endParaRPr lang="en-US" altLang="zh-CN" sz="8000" i="1"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pic>
        <p:nvPicPr>
          <p:cNvPr id="12" name="图片 11" descr="Z3Y5[EPV02VL{[OTD${ODD8.png"/>
          <p:cNvPicPr>
            <a:picLocks noChangeAspect="1"/>
          </p:cNvPicPr>
          <p:nvPr/>
        </p:nvPicPr>
        <p:blipFill>
          <a:blip r:embed="rId3"/>
          <a:stretch>
            <a:fillRect/>
          </a:stretch>
        </p:blipFill>
        <p:spPr>
          <a:xfrm>
            <a:off x="6139343" y="525101"/>
            <a:ext cx="3837576" cy="585821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2145364" y="2281471"/>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免修免考附件上报要求</a:t>
            </a:r>
            <a:endParaRPr lang="zh-CN" altLang="en-US" sz="2800" dirty="0"/>
          </a:p>
        </p:txBody>
      </p:sp>
      <p:sp>
        <p:nvSpPr>
          <p:cNvPr id="13" name="文本框 12"/>
          <p:cNvSpPr txBox="1"/>
          <p:nvPr/>
        </p:nvSpPr>
        <p:spPr>
          <a:xfrm>
            <a:off x="2245431" y="1566249"/>
            <a:ext cx="1557024"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12</a:t>
            </a:r>
            <a:endParaRPr lang="en-US" altLang="zh-CN" sz="8000" i="1"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pic>
        <p:nvPicPr>
          <p:cNvPr id="15" name="图片 14" descr="QQ图片20230427110535.png"/>
          <p:cNvPicPr>
            <a:picLocks noChangeAspect="1"/>
          </p:cNvPicPr>
          <p:nvPr/>
        </p:nvPicPr>
        <p:blipFill>
          <a:blip r:embed="rId3"/>
          <a:stretch>
            <a:fillRect/>
          </a:stretch>
        </p:blipFill>
        <p:spPr>
          <a:xfrm>
            <a:off x="5172697" y="1097320"/>
            <a:ext cx="5700852" cy="3465626"/>
          </a:xfrm>
          <a:prstGeom prst="rect">
            <a:avLst/>
          </a:prstGeom>
        </p:spPr>
      </p:pic>
      <p:sp>
        <p:nvSpPr>
          <p:cNvPr id="16" name="矩形 15"/>
          <p:cNvSpPr/>
          <p:nvPr/>
        </p:nvSpPr>
        <p:spPr>
          <a:xfrm>
            <a:off x="5205742" y="4834551"/>
            <a:ext cx="6237838" cy="369332"/>
          </a:xfrm>
          <a:prstGeom prst="rect">
            <a:avLst/>
          </a:prstGeom>
        </p:spPr>
        <p:txBody>
          <a:bodyPr wrap="square">
            <a:spAutoFit/>
          </a:bodyPr>
          <a:lstStyle/>
          <a:p>
            <a:r>
              <a:rPr lang="zh-CN" altLang="en-US" dirty="0" smtClean="0"/>
              <a:t>开放教育的单科成绩单，须在教务处打印盖章后才有效</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2145364" y="2281471"/>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免修免考附件上报要求</a:t>
            </a:r>
            <a:endParaRPr lang="zh-CN" altLang="en-US" sz="2800" dirty="0"/>
          </a:p>
        </p:txBody>
      </p:sp>
      <p:sp>
        <p:nvSpPr>
          <p:cNvPr id="13" name="文本框 12"/>
          <p:cNvSpPr txBox="1"/>
          <p:nvPr/>
        </p:nvSpPr>
        <p:spPr>
          <a:xfrm>
            <a:off x="2245431" y="1566249"/>
            <a:ext cx="1557024"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13</a:t>
            </a:r>
            <a:endParaRPr lang="en-US" altLang="zh-CN" sz="8000" i="1"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pic>
        <p:nvPicPr>
          <p:cNvPr id="12" name="图片 11" descr="QQ图片20230427111136.png"/>
          <p:cNvPicPr>
            <a:picLocks noChangeAspect="1"/>
          </p:cNvPicPr>
          <p:nvPr/>
        </p:nvPicPr>
        <p:blipFill>
          <a:blip r:embed="rId3"/>
          <a:stretch>
            <a:fillRect/>
          </a:stretch>
        </p:blipFill>
        <p:spPr>
          <a:xfrm>
            <a:off x="6124103" y="366476"/>
            <a:ext cx="4033885" cy="5817287"/>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2145364" y="2281471"/>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免修免考附件上报要求</a:t>
            </a:r>
            <a:endParaRPr lang="zh-CN" altLang="en-US" sz="2800" dirty="0"/>
          </a:p>
        </p:txBody>
      </p:sp>
      <p:sp>
        <p:nvSpPr>
          <p:cNvPr id="13" name="文本框 12"/>
          <p:cNvSpPr txBox="1"/>
          <p:nvPr/>
        </p:nvSpPr>
        <p:spPr>
          <a:xfrm>
            <a:off x="2245431" y="1566249"/>
            <a:ext cx="1557024"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14</a:t>
            </a:r>
            <a:endParaRPr lang="en-US" altLang="zh-CN" sz="8000" i="1"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sp>
        <p:nvSpPr>
          <p:cNvPr id="14" name="矩形 13"/>
          <p:cNvSpPr/>
          <p:nvPr/>
        </p:nvSpPr>
        <p:spPr>
          <a:xfrm>
            <a:off x="5075976" y="2505609"/>
            <a:ext cx="6096000" cy="3108543"/>
          </a:xfrm>
          <a:prstGeom prst="rect">
            <a:avLst/>
          </a:prstGeom>
        </p:spPr>
        <p:txBody>
          <a:bodyPr>
            <a:spAutoFit/>
          </a:bodyPr>
          <a:lstStyle/>
          <a:p>
            <a:pPr algn="just"/>
            <a:r>
              <a:rPr lang="zh-CN" altLang="en-US" sz="2800" dirty="0" smtClean="0">
                <a:latin typeface="华文新魏" pitchFamily="2" charset="-122"/>
                <a:ea typeface="华文新魏" pitchFamily="2" charset="-122"/>
              </a:rPr>
              <a:t>       所有上报的纸质材料均须签字盖章后上报。身份证原件正反面复印签字盖章后扫描，英语或计算机等级证书等必须用原件扫描，扫描件统一用</a:t>
            </a:r>
            <a:r>
              <a:rPr lang="en-US" altLang="zh-CN" sz="2800" dirty="0" smtClean="0">
                <a:latin typeface="华文新魏" pitchFamily="2" charset="-122"/>
                <a:ea typeface="华文新魏" pitchFamily="2" charset="-122"/>
              </a:rPr>
              <a:t>jpg</a:t>
            </a:r>
            <a:r>
              <a:rPr lang="zh-CN" altLang="en-US" sz="2800" dirty="0" smtClean="0">
                <a:latin typeface="华文新魏" pitchFamily="2" charset="-122"/>
                <a:ea typeface="华文新魏" pitchFamily="2" charset="-122"/>
              </a:rPr>
              <a:t>格式，文件大小不超过</a:t>
            </a:r>
            <a:r>
              <a:rPr lang="en-US" altLang="zh-CN" sz="2800" dirty="0" smtClean="0">
                <a:latin typeface="华文新魏" pitchFamily="2" charset="-122"/>
                <a:ea typeface="华文新魏" pitchFamily="2" charset="-122"/>
              </a:rPr>
              <a:t>50Mb</a:t>
            </a:r>
            <a:r>
              <a:rPr lang="zh-CN" altLang="en-US" sz="2800" dirty="0" smtClean="0">
                <a:latin typeface="华文新魏" pitchFamily="2" charset="-122"/>
                <a:ea typeface="华文新魏" pitchFamily="2" charset="-122"/>
              </a:rPr>
              <a:t> ，文件统一用“学号</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姓名</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材料类型”命名。</a:t>
            </a:r>
            <a:endParaRPr lang="zh-CN" altLang="en-US" sz="2800" dirty="0">
              <a:latin typeface="华文新魏" pitchFamily="2" charset="-122"/>
              <a:ea typeface="华文新魏"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2145364" y="2281471"/>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免修免考附件上报要求</a:t>
            </a:r>
            <a:endParaRPr lang="zh-CN" altLang="en-US" sz="2800" dirty="0"/>
          </a:p>
        </p:txBody>
      </p:sp>
      <p:sp>
        <p:nvSpPr>
          <p:cNvPr id="13" name="文本框 12"/>
          <p:cNvSpPr txBox="1"/>
          <p:nvPr/>
        </p:nvSpPr>
        <p:spPr>
          <a:xfrm>
            <a:off x="2245431" y="1566249"/>
            <a:ext cx="1557024"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15</a:t>
            </a:r>
            <a:endParaRPr lang="en-US" altLang="zh-CN" sz="8000" i="1"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sp>
        <p:nvSpPr>
          <p:cNvPr id="14" name="矩形 13"/>
          <p:cNvSpPr/>
          <p:nvPr/>
        </p:nvSpPr>
        <p:spPr>
          <a:xfrm>
            <a:off x="4976388" y="1889973"/>
            <a:ext cx="6096000" cy="3539430"/>
          </a:xfrm>
          <a:prstGeom prst="rect">
            <a:avLst/>
          </a:prstGeom>
        </p:spPr>
        <p:txBody>
          <a:bodyPr>
            <a:spAutoFit/>
          </a:bodyPr>
          <a:lstStyle/>
          <a:p>
            <a:pPr algn="just"/>
            <a:r>
              <a:rPr lang="zh-CN" altLang="en-US" sz="2800" dirty="0" smtClean="0"/>
              <a:t>       </a:t>
            </a:r>
            <a:r>
              <a:rPr lang="zh-CN" altLang="en-US" sz="2800" dirty="0" smtClean="0">
                <a:latin typeface="华文新魏" pitchFamily="2" charset="-122"/>
                <a:ea typeface="华文新魏" pitchFamily="2" charset="-122"/>
              </a:rPr>
              <a:t>该项工作有时间截点，请各班主任按规定时间上报教学处审核，请教学处于</a:t>
            </a:r>
            <a:r>
              <a:rPr lang="en-US" altLang="zh-CN" sz="2800" dirty="0" smtClean="0">
                <a:latin typeface="华文新魏" pitchFamily="2" charset="-122"/>
                <a:ea typeface="华文新魏" pitchFamily="2" charset="-122"/>
              </a:rPr>
              <a:t>5</a:t>
            </a:r>
            <a:r>
              <a:rPr lang="zh-CN" altLang="en-US" sz="2800" dirty="0" smtClean="0">
                <a:latin typeface="华文新魏" pitchFamily="2" charset="-122"/>
                <a:ea typeface="华文新魏" pitchFamily="2" charset="-122"/>
              </a:rPr>
              <a:t>月</a:t>
            </a:r>
            <a:r>
              <a:rPr lang="en-US" altLang="zh-CN" sz="2800" dirty="0" smtClean="0">
                <a:latin typeface="华文新魏" pitchFamily="2" charset="-122"/>
                <a:ea typeface="华文新魏" pitchFamily="2" charset="-122"/>
              </a:rPr>
              <a:t>8</a:t>
            </a:r>
            <a:r>
              <a:rPr lang="zh-CN" altLang="en-US" sz="2800" dirty="0" smtClean="0">
                <a:latin typeface="华文新魏" pitchFamily="2" charset="-122"/>
                <a:ea typeface="华文新魏" pitchFamily="2" charset="-122"/>
              </a:rPr>
              <a:t>日上午提交申请表及佐证材料，教务人员在国开系统中录入并提交相应材料。区县开放大学、学习中心同步进行平台申报，同时需提交汇总表及佐证材料给分校，学院</a:t>
            </a:r>
            <a:r>
              <a:rPr lang="en-US" altLang="zh-CN" sz="2800" dirty="0" smtClean="0">
                <a:latin typeface="华文新魏" pitchFamily="2" charset="-122"/>
                <a:ea typeface="华文新魏" pitchFamily="2" charset="-122"/>
              </a:rPr>
              <a:t>9</a:t>
            </a:r>
            <a:r>
              <a:rPr lang="zh-CN" altLang="en-US" sz="2800" dirty="0" smtClean="0">
                <a:latin typeface="华文新魏" pitchFamily="2" charset="-122"/>
                <a:ea typeface="华文新魏" pitchFamily="2" charset="-122"/>
              </a:rPr>
              <a:t>日进行审核。</a:t>
            </a:r>
            <a:endParaRPr lang="zh-CN" altLang="en-US" sz="2800" dirty="0">
              <a:latin typeface="华文新魏" pitchFamily="2" charset="-122"/>
              <a:ea typeface="华文新魏"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3006189" y="2318083"/>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7" name="椭圆 6"/>
          <p:cNvSpPr/>
          <p:nvPr/>
        </p:nvSpPr>
        <p:spPr>
          <a:xfrm>
            <a:off x="9228795" y="3200400"/>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8" name="椭圆 7"/>
          <p:cNvSpPr/>
          <p:nvPr/>
        </p:nvSpPr>
        <p:spPr>
          <a:xfrm>
            <a:off x="2744906" y="1382479"/>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956935" y="3533827"/>
            <a:ext cx="224588" cy="224588"/>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11" name="矩形 10"/>
          <p:cNvSpPr/>
          <p:nvPr/>
        </p:nvSpPr>
        <p:spPr>
          <a:xfrm>
            <a:off x="3006189" y="2792067"/>
            <a:ext cx="6166377" cy="1223412"/>
          </a:xfrm>
          <a:prstGeom prst="rect">
            <a:avLst/>
          </a:prstGeom>
        </p:spPr>
        <p:txBody>
          <a:bodyPr wrap="square" lIns="68580" tIns="34290" rIns="68580" bIns="34290">
            <a:spAutoFit/>
          </a:bodyPr>
          <a:lstStyle/>
          <a:p>
            <a:pPr>
              <a:defRPr/>
            </a:pPr>
            <a:r>
              <a:rPr lang="zh-CN" altLang="en-US" sz="7500" b="1" spc="225" dirty="0">
                <a:solidFill>
                  <a:srgbClr val="292929"/>
                </a:solidFill>
                <a:latin typeface="字魂58号-创中黑" panose="00000500000000000000" pitchFamily="2" charset="-122"/>
                <a:ea typeface="字魂58号-创中黑" panose="00000500000000000000" pitchFamily="2" charset="-122"/>
                <a:cs typeface="+mn-ea"/>
                <a:sym typeface="+mn-lt"/>
              </a:rPr>
              <a:t>感谢您的观看</a:t>
            </a:r>
            <a:endParaRPr sz="7500" b="1" spc="225" dirty="0">
              <a:solidFill>
                <a:srgbClr val="292929"/>
              </a:solidFill>
              <a:latin typeface="字魂58号-创中黑" panose="00000500000000000000" pitchFamily="2" charset="-122"/>
              <a:ea typeface="字魂58号-创中黑" panose="00000500000000000000" pitchFamily="2" charset="-122"/>
              <a:cs typeface="+mn-ea"/>
              <a:sym typeface="+mn-lt"/>
            </a:endParaRPr>
          </a:p>
        </p:txBody>
      </p:sp>
      <p:sp>
        <p:nvSpPr>
          <p:cNvPr id="13" name="矩形 12"/>
          <p:cNvSpPr/>
          <p:nvPr/>
        </p:nvSpPr>
        <p:spPr>
          <a:xfrm>
            <a:off x="6089377" y="4015479"/>
            <a:ext cx="2783148" cy="561692"/>
          </a:xfrm>
          <a:prstGeom prst="rect">
            <a:avLst/>
          </a:prstGeom>
        </p:spPr>
        <p:txBody>
          <a:bodyPr wrap="square" lIns="68580" tIns="34290" rIns="68580" bIns="34290">
            <a:spAutoFit/>
          </a:bodyPr>
          <a:lstStyle/>
          <a:p>
            <a:pPr algn="dist">
              <a:defRPr/>
            </a:pPr>
            <a:r>
              <a:rPr lang="en-US" altLang="zh-CN" sz="3200" spc="225" dirty="0">
                <a:solidFill>
                  <a:srgbClr val="292929"/>
                </a:solidFill>
                <a:latin typeface="字魂58号-创中黑" panose="00000500000000000000" pitchFamily="2" charset="-122"/>
                <a:ea typeface="字魂58号-创中黑" panose="00000500000000000000" pitchFamily="2" charset="-122"/>
                <a:cs typeface="+mn-ea"/>
                <a:sym typeface="+mn-lt"/>
              </a:rPr>
              <a:t>Thanks </a:t>
            </a:r>
            <a:endParaRPr sz="3200" spc="225" dirty="0">
              <a:solidFill>
                <a:srgbClr val="292929"/>
              </a:solidFill>
              <a:latin typeface="字魂58号-创中黑" panose="00000500000000000000" pitchFamily="2" charset="-122"/>
              <a:ea typeface="字魂58号-创中黑" panose="00000500000000000000" pitchFamily="2" charset="-122"/>
              <a:cs typeface="+mn-ea"/>
              <a:sym typeface="+mn-lt"/>
            </a:endParaRPr>
          </a:p>
        </p:txBody>
      </p:sp>
      <p:sp>
        <p:nvSpPr>
          <p:cNvPr id="14" name="矩形 13"/>
          <p:cNvSpPr/>
          <p:nvPr/>
        </p:nvSpPr>
        <p:spPr>
          <a:xfrm flipH="1">
            <a:off x="11311281" y="810323"/>
            <a:ext cx="415498" cy="1841541"/>
          </a:xfrm>
          <a:prstGeom prst="rect">
            <a:avLst/>
          </a:prstGeom>
        </p:spPr>
        <p:txBody>
          <a:bodyPr vert="eaVert" wrap="square" lIns="68580" tIns="34290" rIns="68580" bIns="34290">
            <a:spAutoFit/>
          </a:bodyPr>
          <a:lstStyle/>
          <a:p>
            <a:pPr>
              <a:defRPr/>
            </a:pPr>
            <a:r>
              <a:rPr lang="en-US" altLang="zh-CN" spc="225" dirty="0">
                <a:solidFill>
                  <a:srgbClr val="292929"/>
                </a:solidFill>
                <a:latin typeface="字魂58号-创中黑" panose="00000500000000000000" pitchFamily="2" charset="-122"/>
                <a:ea typeface="字魂58号-创中黑" panose="00000500000000000000" pitchFamily="2" charset="-122"/>
                <a:cs typeface="+mn-ea"/>
                <a:sym typeface="+mn-lt"/>
              </a:rPr>
              <a:t>WORK PLAN</a:t>
            </a:r>
            <a:endParaRPr spc="225" dirty="0">
              <a:solidFill>
                <a:srgbClr val="292929"/>
              </a:solidFill>
              <a:latin typeface="字魂58号-创中黑" panose="00000500000000000000" pitchFamily="2" charset="-122"/>
              <a:ea typeface="字魂58号-创中黑" panose="00000500000000000000" pitchFamily="2" charset="-122"/>
              <a:cs typeface="+mn-ea"/>
              <a:sym typeface="+mn-lt"/>
            </a:endParaRPr>
          </a:p>
        </p:txBody>
      </p:sp>
      <p:sp>
        <p:nvSpPr>
          <p:cNvPr id="15" name="矩形 14"/>
          <p:cNvSpPr/>
          <p:nvPr/>
        </p:nvSpPr>
        <p:spPr>
          <a:xfrm flipH="1">
            <a:off x="11342435" y="5016459"/>
            <a:ext cx="353943" cy="1841541"/>
          </a:xfrm>
          <a:prstGeom prst="rect">
            <a:avLst/>
          </a:prstGeom>
        </p:spPr>
        <p:txBody>
          <a:bodyPr vert="eaVert" wrap="square" lIns="68580" tIns="34290" rIns="68580" bIns="34290">
            <a:spAutoFit/>
          </a:bodyPr>
          <a:lstStyle/>
          <a:p>
            <a:pPr>
              <a:defRPr/>
            </a:pPr>
            <a:r>
              <a:rPr lang="en-US" altLang="zh-CN" sz="1400" spc="225" dirty="0">
                <a:solidFill>
                  <a:srgbClr val="292929"/>
                </a:solidFill>
                <a:latin typeface="字魂58号-创中黑" panose="00000500000000000000" pitchFamily="2" charset="-122"/>
                <a:ea typeface="字魂58号-创中黑" panose="00000500000000000000" pitchFamily="2" charset="-122"/>
                <a:cs typeface="+mn-ea"/>
                <a:sym typeface="+mn-lt"/>
              </a:rPr>
              <a:t>WORK PLAN</a:t>
            </a:r>
            <a:endParaRPr sz="1400" spc="225" dirty="0">
              <a:solidFill>
                <a:srgbClr val="292929"/>
              </a:solidFill>
              <a:latin typeface="字魂58号-创中黑" panose="00000500000000000000" pitchFamily="2" charset="-122"/>
              <a:ea typeface="字魂58号-创中黑" panose="00000500000000000000" pitchFamily="2" charset="-122"/>
              <a:cs typeface="+mn-ea"/>
              <a:sym typeface="+mn-lt"/>
            </a:endParaRPr>
          </a:p>
        </p:txBody>
      </p:sp>
      <p:sp>
        <p:nvSpPr>
          <p:cNvPr id="16" name="矩形 15"/>
          <p:cNvSpPr/>
          <p:nvPr/>
        </p:nvSpPr>
        <p:spPr>
          <a:xfrm flipH="1">
            <a:off x="11469292" y="6256421"/>
            <a:ext cx="97066" cy="6015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childTnLst>
                          </p:cTn>
                        </p:par>
                        <p:par>
                          <p:cTn id="43" fill="hold">
                            <p:stCondLst>
                              <p:cond delay="1000"/>
                            </p:stCondLst>
                            <p:childTnLst>
                              <p:par>
                                <p:cTn id="44" presetID="22" presetClass="entr" presetSubtype="2"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p:bldP spid="13" grpId="0"/>
      <p:bldP spid="14" grpId="0"/>
      <p:bldP spid="15"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12" name="组合 11"/>
          <p:cNvGrpSpPr/>
          <p:nvPr/>
        </p:nvGrpSpPr>
        <p:grpSpPr>
          <a:xfrm>
            <a:off x="1882813" y="2027836"/>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4601263" y="2053841"/>
            <a:ext cx="5330387" cy="1792798"/>
          </a:xfrm>
          <a:prstGeom prst="rect">
            <a:avLst/>
          </a:prstGeom>
        </p:spPr>
        <p:txBody>
          <a:bodyPr wrap="square" lIns="68580" tIns="34290" rIns="68580" bIns="34290">
            <a:spAutoFit/>
          </a:bodyPr>
          <a:lstStyle/>
          <a:p>
            <a:pPr algn="just"/>
            <a:r>
              <a:rPr lang="zh-CN" altLang="en-US" sz="2800" dirty="0" smtClean="0">
                <a:latin typeface="华文新魏" pitchFamily="2" charset="-122"/>
                <a:ea typeface="华文新魏" pitchFamily="2" charset="-122"/>
              </a:rPr>
              <a:t>    所有学生免修免考课程必须先进行课程注册（按教学要求提交免修免考课程注册表），未经过课程注册的免修免考数据无效。</a:t>
            </a:r>
            <a:endParaRPr lang="zh-CN" altLang="en-US" sz="2800" dirty="0">
              <a:latin typeface="华文新魏" pitchFamily="2" charset="-122"/>
              <a:ea typeface="华文新魏" pitchFamily="2" charset="-122"/>
            </a:endParaRPr>
          </a:p>
        </p:txBody>
      </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rPr>
              <a:t>01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882813" y="2027836"/>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4592209" y="1691702"/>
            <a:ext cx="5330387" cy="3516347"/>
          </a:xfrm>
          <a:prstGeom prst="rect">
            <a:avLst/>
          </a:prstGeom>
        </p:spPr>
        <p:txBody>
          <a:bodyPr wrap="square" lIns="68580" tIns="34290" rIns="68580" bIns="34290">
            <a:spAutoFit/>
          </a:bodyPr>
          <a:lstStyle/>
          <a:p>
            <a:pPr algn="just"/>
            <a:r>
              <a:rPr lang="zh-CN" altLang="en-US" sz="2800" dirty="0" smtClean="0"/>
              <a:t>      </a:t>
            </a:r>
            <a:r>
              <a:rPr lang="zh-CN" altLang="en-US" sz="2800" dirty="0" smtClean="0">
                <a:latin typeface="华文新魏" pitchFamily="2" charset="-122"/>
                <a:ea typeface="华文新魏" pitchFamily="2" charset="-122"/>
              </a:rPr>
              <a:t>所有用于申请免修免考的学习成果原则上认证年限为学习成果获得后的</a:t>
            </a:r>
            <a:r>
              <a:rPr lang="en-US" altLang="zh-CN" sz="2800" dirty="0" smtClean="0">
                <a:latin typeface="华文新魏" pitchFamily="2" charset="-122"/>
                <a:ea typeface="华文新魏" pitchFamily="2" charset="-122"/>
              </a:rPr>
              <a:t>8</a:t>
            </a:r>
            <a:r>
              <a:rPr lang="zh-CN" altLang="en-US" sz="2800" dirty="0" smtClean="0">
                <a:latin typeface="华文新魏" pitchFamily="2" charset="-122"/>
                <a:ea typeface="华文新魏" pitchFamily="2" charset="-122"/>
              </a:rPr>
              <a:t>年（含）以内；申请免修不免考的学习成果认证终身有效。一个学习成果只能用于申请一次免修、免</a:t>
            </a:r>
            <a:r>
              <a:rPr lang="zh-CN" altLang="en-US" sz="2800" dirty="0" smtClean="0">
                <a:latin typeface="华文新魏" pitchFamily="2" charset="-122"/>
                <a:ea typeface="华文新魏" pitchFamily="2" charset="-122"/>
              </a:rPr>
              <a:t>考（一个证书可免两门英语课，但需一次申报，不能</a:t>
            </a:r>
            <a:r>
              <a:rPr lang="zh-CN" altLang="en-US" sz="2800" smtClean="0">
                <a:latin typeface="华文新魏" pitchFamily="2" charset="-122"/>
                <a:ea typeface="华文新魏" pitchFamily="2" charset="-122"/>
              </a:rPr>
              <a:t>分批次）。</a:t>
            </a:r>
            <a:endParaRPr lang="zh-CN" altLang="en-US" sz="2800" dirty="0">
              <a:latin typeface="华文新魏" pitchFamily="2" charset="-122"/>
              <a:ea typeface="华文新魏" pitchFamily="2" charset="-122"/>
            </a:endParaRPr>
          </a:p>
        </p:txBody>
      </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02</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65000"/>
            <a:lum/>
          </a:blip>
          <a:srcRect/>
          <a:stretch>
            <a:fillRect l="-10000" r="-10000"/>
          </a:stretch>
        </a:blipFill>
        <a:effectLst/>
      </p:bgPr>
    </p:bg>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882813" y="2027836"/>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4601263" y="2053841"/>
            <a:ext cx="5330387" cy="2654573"/>
          </a:xfrm>
          <a:prstGeom prst="rect">
            <a:avLst/>
          </a:prstGeom>
        </p:spPr>
        <p:txBody>
          <a:bodyPr wrap="square" lIns="68580" tIns="34290" rIns="68580" bIns="34290">
            <a:spAutoFit/>
          </a:bodyPr>
          <a:lstStyle/>
          <a:p>
            <a:pPr algn="just"/>
            <a:r>
              <a:rPr lang="zh-CN" altLang="en-US" sz="2800" dirty="0" smtClean="0"/>
              <a:t>      </a:t>
            </a:r>
            <a:r>
              <a:rPr lang="zh-CN" altLang="en-US" sz="2800" dirty="0" smtClean="0">
                <a:latin typeface="华文新魏" pitchFamily="2" charset="-122"/>
                <a:ea typeface="华文新魏" pitchFamily="2" charset="-122"/>
              </a:rPr>
              <a:t>免修免考课程学分比例最高不超过现修专业最低毕业所修学课程（不含思想政治理论课程、综合实践环节课程）总学分的</a:t>
            </a:r>
            <a:r>
              <a:rPr lang="en-US" altLang="zh-CN" sz="2800" dirty="0" smtClean="0">
                <a:latin typeface="华文新魏" pitchFamily="2" charset="-122"/>
                <a:ea typeface="华文新魏" pitchFamily="2" charset="-122"/>
              </a:rPr>
              <a:t>40%</a:t>
            </a:r>
            <a:r>
              <a:rPr lang="zh-CN" altLang="en-US" sz="2800" dirty="0" smtClean="0">
                <a:latin typeface="华文新魏" pitchFamily="2" charset="-122"/>
                <a:ea typeface="华文新魏" pitchFamily="2" charset="-122"/>
              </a:rPr>
              <a:t>，具体由教学处专业负责审核。</a:t>
            </a:r>
            <a:endParaRPr lang="zh-CN" altLang="en-US" sz="2800" dirty="0">
              <a:latin typeface="华文新魏" pitchFamily="2" charset="-122"/>
              <a:ea typeface="华文新魏" pitchFamily="2" charset="-122"/>
            </a:endParaRPr>
          </a:p>
        </p:txBody>
      </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03</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882813" y="2027836"/>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4601263" y="2053841"/>
            <a:ext cx="5330387" cy="2654573"/>
          </a:xfrm>
          <a:prstGeom prst="rect">
            <a:avLst/>
          </a:prstGeom>
        </p:spPr>
        <p:txBody>
          <a:bodyPr wrap="square" lIns="68580" tIns="34290" rIns="68580" bIns="34290">
            <a:spAutoFit/>
          </a:bodyPr>
          <a:lstStyle/>
          <a:p>
            <a:pPr algn="just"/>
            <a:r>
              <a:rPr lang="zh-CN" altLang="en-US" sz="2800" dirty="0" smtClean="0"/>
              <a:t>      </a:t>
            </a:r>
            <a:r>
              <a:rPr lang="zh-CN" altLang="en-US" sz="2800" dirty="0" smtClean="0">
                <a:latin typeface="华文新魏" pitchFamily="2" charset="-122"/>
                <a:ea typeface="华文新魏" pitchFamily="2" charset="-122"/>
              </a:rPr>
              <a:t>经审核允许免修免考的被替代课程，成绩记为“合格”。被替代课程成绩不计入学位审核中必修课平均分的计算，在奖学金和优秀毕业生评选时不列入计算平均分的范围。</a:t>
            </a:r>
            <a:endParaRPr lang="zh-CN" altLang="en-US" sz="2800" dirty="0">
              <a:latin typeface="华文新魏" pitchFamily="2" charset="-122"/>
              <a:ea typeface="华文新魏" pitchFamily="2" charset="-122"/>
            </a:endParaRPr>
          </a:p>
        </p:txBody>
      </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04</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955241" y="2172691"/>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05</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sp>
        <p:nvSpPr>
          <p:cNvPr id="12" name="矩形 11"/>
          <p:cNvSpPr/>
          <p:nvPr/>
        </p:nvSpPr>
        <p:spPr>
          <a:xfrm>
            <a:off x="5168718" y="2203184"/>
            <a:ext cx="4771988" cy="2677656"/>
          </a:xfrm>
          <a:prstGeom prst="rect">
            <a:avLst/>
          </a:prstGeom>
        </p:spPr>
        <p:txBody>
          <a:bodyPr wrap="square">
            <a:spAutoFit/>
          </a:bodyPr>
          <a:lstStyle/>
          <a:p>
            <a:pPr algn="just"/>
            <a:r>
              <a:rPr lang="zh-CN" altLang="en-US" dirty="0" smtClean="0"/>
              <a:t>       </a:t>
            </a:r>
            <a:r>
              <a:rPr lang="zh-CN" altLang="en-US" sz="2800" dirty="0" smtClean="0">
                <a:latin typeface="华文新魏" pitchFamily="2" charset="-122"/>
                <a:ea typeface="华文新魏" pitchFamily="2" charset="-122"/>
              </a:rPr>
              <a:t>免修免考申报对象原则上为</a:t>
            </a:r>
            <a:r>
              <a:rPr lang="en-US" altLang="zh-CN" sz="2800" dirty="0" smtClean="0">
                <a:latin typeface="华文新魏" pitchFamily="2" charset="-122"/>
                <a:ea typeface="华文新魏" pitchFamily="2" charset="-122"/>
              </a:rPr>
              <a:t>2022</a:t>
            </a:r>
            <a:r>
              <a:rPr lang="zh-CN" altLang="en-US" sz="2800" dirty="0" smtClean="0">
                <a:latin typeface="华文新魏" pitchFamily="2" charset="-122"/>
                <a:ea typeface="华文新魏" pitchFamily="2" charset="-122"/>
              </a:rPr>
              <a:t>春至</a:t>
            </a:r>
            <a:r>
              <a:rPr lang="en-US" altLang="zh-CN" sz="2800" dirty="0" smtClean="0">
                <a:latin typeface="华文新魏" pitchFamily="2" charset="-122"/>
                <a:ea typeface="华文新魏" pitchFamily="2" charset="-122"/>
              </a:rPr>
              <a:t>2023</a:t>
            </a:r>
            <a:r>
              <a:rPr lang="zh-CN" altLang="en-US" sz="2800" dirty="0" smtClean="0">
                <a:latin typeface="华文新魏" pitchFamily="2" charset="-122"/>
                <a:ea typeface="华文新魏" pitchFamily="2" charset="-122"/>
              </a:rPr>
              <a:t>春入学的开放教育本、专科各专业学生。所有符合免修免考条件的学生均需填写申请表，附证明佐证材料，具体要求如下：</a:t>
            </a:r>
            <a:endParaRPr lang="zh-CN" altLang="en-US" sz="2800" dirty="0">
              <a:latin typeface="华文新魏" pitchFamily="2" charset="-122"/>
              <a:ea typeface="华文新魏"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882813" y="2027836"/>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免修、免考申请条件</a:t>
            </a:r>
            <a:endParaRPr lang="zh-CN" altLang="en-US" sz="2800" dirty="0"/>
          </a:p>
        </p:txBody>
      </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06</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pic>
        <p:nvPicPr>
          <p:cNvPr id="12" name="图片 11" descr="QQ图片20230427104419.png"/>
          <p:cNvPicPr>
            <a:picLocks noChangeAspect="1"/>
          </p:cNvPicPr>
          <p:nvPr/>
        </p:nvPicPr>
        <p:blipFill>
          <a:blip r:embed="rId3"/>
          <a:stretch>
            <a:fillRect/>
          </a:stretch>
        </p:blipFill>
        <p:spPr>
          <a:xfrm>
            <a:off x="5469499" y="253684"/>
            <a:ext cx="4444046" cy="635464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882813" y="2027836"/>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免修、免考申请条件</a:t>
            </a:r>
            <a:endParaRPr lang="zh-CN" altLang="en-US" sz="2800" dirty="0"/>
          </a:p>
        </p:txBody>
      </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07</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pic>
        <p:nvPicPr>
          <p:cNvPr id="14" name="图片 13" descr="QQ图片20230427104454.png"/>
          <p:cNvPicPr>
            <a:picLocks noChangeAspect="1"/>
          </p:cNvPicPr>
          <p:nvPr/>
        </p:nvPicPr>
        <p:blipFill>
          <a:blip r:embed="rId3"/>
          <a:stretch>
            <a:fillRect/>
          </a:stretch>
        </p:blipFill>
        <p:spPr>
          <a:xfrm>
            <a:off x="5370402" y="181069"/>
            <a:ext cx="4687197" cy="6308003"/>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5221" y="417094"/>
            <a:ext cx="465221" cy="465221"/>
          </a:xfrm>
          <a:prstGeom prst="ellipse">
            <a:avLst/>
          </a:pr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pitchFamily="2" charset="-122"/>
              <a:ea typeface="字魂58号-创中黑" panose="00000500000000000000" pitchFamily="2" charset="-122"/>
            </a:endParaRPr>
          </a:p>
        </p:txBody>
      </p:sp>
      <p:sp>
        <p:nvSpPr>
          <p:cNvPr id="6" name="椭圆 5"/>
          <p:cNvSpPr/>
          <p:nvPr/>
        </p:nvSpPr>
        <p:spPr>
          <a:xfrm>
            <a:off x="9821300" y="3624585"/>
            <a:ext cx="558015" cy="55801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nvGrpSpPr>
          <p:cNvPr id="2" name="组合 11"/>
          <p:cNvGrpSpPr/>
          <p:nvPr/>
        </p:nvGrpSpPr>
        <p:grpSpPr>
          <a:xfrm>
            <a:off x="1882813" y="2027836"/>
            <a:ext cx="3272128" cy="3272128"/>
            <a:chOff x="1269667" y="1823914"/>
            <a:chExt cx="4093043" cy="4093043"/>
          </a:xfrm>
        </p:grpSpPr>
        <p:sp>
          <p:nvSpPr>
            <p:cNvPr id="9" name="椭圆 8"/>
            <p:cNvSpPr/>
            <p:nvPr/>
          </p:nvSpPr>
          <p:spPr>
            <a:xfrm>
              <a:off x="1530950" y="2759518"/>
              <a:ext cx="2221834" cy="222183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10" name="椭圆 9"/>
            <p:cNvSpPr/>
            <p:nvPr/>
          </p:nvSpPr>
          <p:spPr>
            <a:xfrm>
              <a:off x="1269667" y="1823914"/>
              <a:ext cx="4093043" cy="4093043"/>
            </a:xfrm>
            <a:prstGeom prst="ellipse">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grpSp>
      <p:sp>
        <p:nvSpPr>
          <p:cNvPr id="11" name="矩形 10"/>
          <p:cNvSpPr/>
          <p:nvPr/>
        </p:nvSpPr>
        <p:spPr>
          <a:xfrm>
            <a:off x="672060" y="587180"/>
            <a:ext cx="4289240" cy="500137"/>
          </a:xfrm>
          <a:prstGeom prst="rect">
            <a:avLst/>
          </a:prstGeom>
        </p:spPr>
        <p:txBody>
          <a:bodyPr wrap="square" lIns="68580" tIns="34290" rIns="68580" bIns="34290">
            <a:spAutoFit/>
          </a:bodyPr>
          <a:lstStyle/>
          <a:p>
            <a:r>
              <a:rPr lang="zh-CN" altLang="en-US" sz="2800" dirty="0" smtClean="0"/>
              <a:t>     免修免考表格填写要求</a:t>
            </a:r>
            <a:endParaRPr lang="zh-CN" altLang="en-US" sz="2800" dirty="0"/>
          </a:p>
        </p:txBody>
      </p:sp>
      <p:sp>
        <p:nvSpPr>
          <p:cNvPr id="13" name="文本框 12"/>
          <p:cNvSpPr txBox="1"/>
          <p:nvPr/>
        </p:nvSpPr>
        <p:spPr>
          <a:xfrm>
            <a:off x="1973827" y="1773184"/>
            <a:ext cx="1830706" cy="1323439"/>
          </a:xfrm>
          <a:prstGeom prst="rect">
            <a:avLst/>
          </a:prstGeom>
          <a:noFill/>
        </p:spPr>
        <p:txBody>
          <a:bodyPr wrap="square" rtlCol="0">
            <a:spAutoFit/>
          </a:bodyPr>
          <a:lstStyle/>
          <a:p>
            <a:pPr algn="ctr"/>
            <a:r>
              <a:rPr lang="en-US" altLang="zh-CN" sz="8000" dirty="0" smtClean="0">
                <a:solidFill>
                  <a:schemeClr val="tx1">
                    <a:lumMod val="75000"/>
                    <a:lumOff val="25000"/>
                  </a:schemeClr>
                </a:solidFill>
                <a:latin typeface="字魂59号-创粗黑" panose="00000500000000000000" pitchFamily="2" charset="-122"/>
                <a:ea typeface="字魂59号-创粗黑" panose="00000500000000000000" pitchFamily="2" charset="-122"/>
              </a:rPr>
              <a:t>08</a:t>
            </a:r>
            <a:endParaRPr lang="en-US" altLang="zh-CN" sz="8000" dirty="0">
              <a:solidFill>
                <a:schemeClr val="tx1">
                  <a:lumMod val="75000"/>
                  <a:lumOff val="25000"/>
                </a:schemeClr>
              </a:solidFill>
              <a:latin typeface="字魂59号-创粗黑" panose="00000500000000000000" pitchFamily="2" charset="-122"/>
              <a:ea typeface="字魂59号-创粗黑" panose="00000500000000000000" pitchFamily="2" charset="-122"/>
            </a:endParaRPr>
          </a:p>
        </p:txBody>
      </p:sp>
      <p:pic>
        <p:nvPicPr>
          <p:cNvPr id="12" name="图片 11" descr="1V)RDFXJ0CQW$PAWK[N7PTW.png"/>
          <p:cNvPicPr>
            <a:picLocks noChangeAspect="1"/>
          </p:cNvPicPr>
          <p:nvPr/>
        </p:nvPicPr>
        <p:blipFill>
          <a:blip r:embed="rId3"/>
          <a:stretch>
            <a:fillRect/>
          </a:stretch>
        </p:blipFill>
        <p:spPr>
          <a:xfrm>
            <a:off x="4831080" y="500996"/>
            <a:ext cx="7360920" cy="578358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述职"/>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309</TotalTime>
  <Words>545</Words>
  <Application>Microsoft Office PowerPoint</Application>
  <PresentationFormat>自定义</PresentationFormat>
  <Paragraphs>58</Paragraphs>
  <Slides>17</Slides>
  <Notes>17</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user</dc:creator>
  <dc:description>——</dc:description>
  <cp:lastModifiedBy>Microsoft</cp:lastModifiedBy>
  <cp:revision>146</cp:revision>
  <dcterms:created xsi:type="dcterms:W3CDTF">2019-06-11T09:29:00Z</dcterms:created>
  <dcterms:modified xsi:type="dcterms:W3CDTF">2023-04-27T08:07:03Z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