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66" r:id="rId4"/>
  </p:sldMasterIdLst>
  <p:notesMasterIdLst>
    <p:notesMasterId r:id="rId6"/>
  </p:notesMasterIdLst>
  <p:handoutMasterIdLst>
    <p:handoutMasterId r:id="rId25"/>
  </p:handoutMasterIdLst>
  <p:sldIdLst>
    <p:sldId id="311" r:id="rId5"/>
    <p:sldId id="318" r:id="rId7"/>
    <p:sldId id="316" r:id="rId8"/>
    <p:sldId id="315" r:id="rId9"/>
    <p:sldId id="319" r:id="rId10"/>
    <p:sldId id="320" r:id="rId11"/>
    <p:sldId id="321" r:id="rId12"/>
    <p:sldId id="322" r:id="rId13"/>
    <p:sldId id="331" r:id="rId14"/>
    <p:sldId id="344" r:id="rId15"/>
    <p:sldId id="323" r:id="rId16"/>
    <p:sldId id="354" r:id="rId17"/>
    <p:sldId id="324" r:id="rId18"/>
    <p:sldId id="325" r:id="rId19"/>
    <p:sldId id="332" r:id="rId20"/>
    <p:sldId id="326" r:id="rId21"/>
    <p:sldId id="334" r:id="rId22"/>
    <p:sldId id="327" r:id="rId23"/>
    <p:sldId id="313" r:id="rId24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6D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126"/>
      </p:cViewPr>
      <p:guideLst>
        <p:guide orient="horz" pos="2150"/>
        <p:guide pos="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530" y="1143000"/>
            <a:ext cx="548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447B5-4412-430D-98FD-99D4ADD9D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79" y="1122363"/>
            <a:ext cx="914447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79" y="3602038"/>
            <a:ext cx="914447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354" y="365125"/>
            <a:ext cx="2629037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44" y="365125"/>
            <a:ext cx="7734703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D0FBE-D378-4AC7-9844-FE416A5B8B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1C49-4F1C-4FE7-A102-521248C79C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79" y="1122363"/>
            <a:ext cx="914447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79" y="3602038"/>
            <a:ext cx="914447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741CB-2405-4570-99DA-5F17054926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181F-DFFC-4982-BFBB-4C3267591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741CB-2405-4570-99DA-5F17054926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181F-DFFC-4982-BFBB-4C3267591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93" y="1709738"/>
            <a:ext cx="1051614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93" y="4589463"/>
            <a:ext cx="1051614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741CB-2405-4570-99DA-5F17054926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181F-DFFC-4982-BFBB-4C3267591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44" y="1825625"/>
            <a:ext cx="518187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521" y="1825625"/>
            <a:ext cx="518187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741CB-2405-4570-99DA-5F17054926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181F-DFFC-4982-BFBB-4C3267591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32" y="1681163"/>
            <a:ext cx="515805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32" y="2505075"/>
            <a:ext cx="515805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521" y="1681163"/>
            <a:ext cx="518345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521" y="2505075"/>
            <a:ext cx="518345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741CB-2405-4570-99DA-5F17054926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181F-DFFC-4982-BFBB-4C3267591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741CB-2405-4570-99DA-5F17054926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181F-DFFC-4982-BFBB-4C3267591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741CB-2405-4570-99DA-5F17054926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181F-DFFC-4982-BFBB-4C3267591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457200"/>
            <a:ext cx="393244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458" y="987425"/>
            <a:ext cx="617252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32" y="2057400"/>
            <a:ext cx="393244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741CB-2405-4570-99DA-5F17054926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181F-DFFC-4982-BFBB-4C3267591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457200"/>
            <a:ext cx="393244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458" y="987425"/>
            <a:ext cx="617252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32" y="2057400"/>
            <a:ext cx="393244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741CB-2405-4570-99DA-5F17054926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181F-DFFC-4982-BFBB-4C3267591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741CB-2405-4570-99DA-5F17054926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181F-DFFC-4982-BFBB-4C3267591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354" y="365125"/>
            <a:ext cx="2629037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44" y="365125"/>
            <a:ext cx="7734703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741CB-2405-4570-99DA-5F17054926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B181F-DFFC-4982-BFBB-4C3267591D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93" y="1709738"/>
            <a:ext cx="1051614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93" y="4589463"/>
            <a:ext cx="1051614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44" y="1825625"/>
            <a:ext cx="518187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521" y="1825625"/>
            <a:ext cx="518187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365125"/>
            <a:ext cx="1051614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832" y="1681163"/>
            <a:ext cx="515805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832" y="2505075"/>
            <a:ext cx="5158056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521" y="1681163"/>
            <a:ext cx="518345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521" y="2505075"/>
            <a:ext cx="518345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801936" y="6431125"/>
            <a:ext cx="775176" cy="245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schemeClr val="bg2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schemeClr val="bg2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schemeClr val="bg2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schemeClr val="bg2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schemeClr val="bg2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schemeClr val="bg2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schemeClr val="bg2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schemeClr val="bg2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schemeClr val="bg2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schemeClr val="bg2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schemeClr val="bg2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457200"/>
            <a:ext cx="393244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458" y="987425"/>
            <a:ext cx="617252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832" y="2057400"/>
            <a:ext cx="393244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32" y="457200"/>
            <a:ext cx="393244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458" y="987425"/>
            <a:ext cx="617252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832" y="2057400"/>
            <a:ext cx="393244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3" Type="http://schemas.openxmlformats.org/officeDocument/2006/relationships/theme" Target="../theme/theme3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44" y="1825625"/>
            <a:ext cx="105161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810" y="6356350"/>
            <a:ext cx="4115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048" y="6356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44" y="365125"/>
            <a:ext cx="1051614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44" y="1825625"/>
            <a:ext cx="105161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44" y="6356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741CB-2405-4570-99DA-5F17054926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810" y="6356350"/>
            <a:ext cx="4115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048" y="6356350"/>
            <a:ext cx="27433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8B181F-DFFC-4982-BFBB-4C3267591D8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5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5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信息修改"/>
          <p:cNvSpPr txBox="1">
            <a:spLocks noChangeArrowheads="1"/>
          </p:cNvSpPr>
          <p:nvPr/>
        </p:nvSpPr>
        <p:spPr bwMode="auto">
          <a:xfrm>
            <a:off x="901700" y="1643380"/>
            <a:ext cx="10728325" cy="2718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076DC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开放教育学生基本信息修改</a:t>
            </a:r>
            <a:endParaRPr lang="zh-CN" altLang="en-US" sz="6000" b="1" dirty="0">
              <a:solidFill>
                <a:srgbClr val="076DC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6000" b="1" dirty="0">
                <a:solidFill>
                  <a:srgbClr val="076DC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上报材料要求</a:t>
            </a:r>
            <a:endParaRPr lang="zh-CN" sz="6000" b="1" dirty="0">
              <a:solidFill>
                <a:srgbClr val="076DC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958160" y="263724"/>
            <a:ext cx="468095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</a:rPr>
              <a:t>身份证图片扫描要求</a:t>
            </a:r>
            <a:endParaRPr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" y="231838"/>
            <a:ext cx="759125" cy="693420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1" name="矩形 10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" y="922175"/>
            <a:ext cx="12190413" cy="45719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7" name="矩形 1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099" name="内容占位符 2"/>
          <p:cNvSpPr>
            <a:spLocks noGrp="1"/>
          </p:cNvSpPr>
          <p:nvPr/>
        </p:nvSpPr>
        <p:spPr>
          <a:xfrm>
            <a:off x="609688" y="1600200"/>
            <a:ext cx="1097439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32" tIns="60966" rIns="121932" bIns="60966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/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0775" y="1484784"/>
            <a:ext cx="1806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正确示例</a:t>
            </a:r>
            <a:endParaRPr lang="zh-CN" altLang="en-US" dirty="0"/>
          </a:p>
        </p:txBody>
      </p:sp>
      <p:sp>
        <p:nvSpPr>
          <p:cNvPr id="29" name="等腰三角形 28"/>
          <p:cNvSpPr/>
          <p:nvPr/>
        </p:nvSpPr>
        <p:spPr>
          <a:xfrm rot="5400000">
            <a:off x="895499" y="1573496"/>
            <a:ext cx="241814" cy="208407"/>
          </a:xfrm>
          <a:prstGeom prst="triangle">
            <a:avLst/>
          </a:prstGeom>
          <a:solidFill>
            <a:srgbClr val="076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6373427" y="1573496"/>
            <a:ext cx="241814" cy="208407"/>
          </a:xfrm>
          <a:prstGeom prst="triangle">
            <a:avLst/>
          </a:prstGeom>
          <a:solidFill>
            <a:srgbClr val="076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71310" y="1484630"/>
            <a:ext cx="2005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错误示例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76" y="2087962"/>
            <a:ext cx="3049582" cy="407734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2132965"/>
            <a:ext cx="3009900" cy="4064635"/>
          </a:xfrm>
          <a:prstGeom prst="rect">
            <a:avLst/>
          </a:prstGeom>
        </p:spPr>
      </p:pic>
      <p:sp>
        <p:nvSpPr>
          <p:cNvPr id="2" name="文本框 27"/>
          <p:cNvSpPr txBox="1">
            <a:spLocks noChangeArrowheads="1"/>
          </p:cNvSpPr>
          <p:nvPr/>
        </p:nvSpPr>
        <p:spPr bwMode="auto">
          <a:xfrm>
            <a:off x="3892550" y="5373216"/>
            <a:ext cx="1720215" cy="133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白色背景</a:t>
            </a:r>
            <a:endParaRPr lang="zh-CN" altLang="en-US" sz="1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扫描完整</a:t>
            </a:r>
            <a:endParaRPr lang="zh-CN" altLang="en-US" sz="1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正反放同一页</a:t>
            </a:r>
            <a:endParaRPr lang="zh-CN" altLang="en-US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  <p:sp>
        <p:nvSpPr>
          <p:cNvPr id="3" name="文本框 27"/>
          <p:cNvSpPr txBox="1">
            <a:spLocks noChangeArrowheads="1"/>
          </p:cNvSpPr>
          <p:nvPr/>
        </p:nvSpPr>
        <p:spPr bwMode="auto">
          <a:xfrm>
            <a:off x="10046970" y="4644851"/>
            <a:ext cx="2048510" cy="212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+mn-ea"/>
              </a:rPr>
              <a:t>图片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+mn-ea"/>
              </a:rPr>
              <a:t>不完整</a:t>
            </a: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+mn-ea"/>
              </a:rPr>
              <a:t>、歪斜颠倒、边距过大等均不合格，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+mn-ea"/>
              </a:rPr>
              <a:t>勿将图片放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+mn-ea"/>
              </a:rPr>
              <a:t>word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  <a:sym typeface="+mn-ea"/>
              </a:rPr>
              <a:t>中截图！</a:t>
            </a:r>
            <a:endParaRPr lang="zh-CN" altLang="en-US" sz="1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958160" y="263724"/>
            <a:ext cx="468095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sz="3200" dirty="0">
                <a:solidFill>
                  <a:schemeClr val="bg1">
                    <a:lumMod val="50000"/>
                  </a:schemeClr>
                </a:solidFill>
              </a:rPr>
              <a:t>3.2 纸质材料</a:t>
            </a:r>
            <a:endParaRPr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" y="231838"/>
            <a:ext cx="759125" cy="693420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1" name="矩形 10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" y="922175"/>
            <a:ext cx="12190413" cy="45719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7" name="矩形 1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099" name="内容占位符 2"/>
          <p:cNvSpPr>
            <a:spLocks noGrp="1"/>
          </p:cNvSpPr>
          <p:nvPr/>
        </p:nvSpPr>
        <p:spPr>
          <a:xfrm>
            <a:off x="609688" y="1600200"/>
            <a:ext cx="1097439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32" tIns="60966" rIns="121932" bIns="60966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1.国家开放大学学生基本信息修改情况统计表。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内容与提交电子表格保持一致，各分校学籍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分管领导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和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经手人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签字，并加盖分校</a:t>
            </a: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学籍主管部门公章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2.招生报名时学生基本信息录入错误，该统计表需经省校招生部门签字盖章予以确认。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958160" y="263724"/>
            <a:ext cx="468095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sz="3200" dirty="0">
                <a:solidFill>
                  <a:schemeClr val="bg1">
                    <a:lumMod val="50000"/>
                  </a:schemeClr>
                </a:solidFill>
              </a:rPr>
              <a:t>3.2 纸质材料</a:t>
            </a:r>
            <a:endParaRPr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" y="231838"/>
            <a:ext cx="759125" cy="693420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1" name="矩形 10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" y="922175"/>
            <a:ext cx="12190413" cy="45719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7" name="矩形 1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pic>
        <p:nvPicPr>
          <p:cNvPr id="2" name="图片 1" descr="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1264285"/>
            <a:ext cx="12192000" cy="5593715"/>
          </a:xfrm>
          <a:prstGeom prst="rect">
            <a:avLst/>
          </a:prstGeom>
          <a:noFill/>
        </p:spPr>
      </p:pic>
      <p:sp>
        <p:nvSpPr>
          <p:cNvPr id="30" name="AutoShape 2"/>
          <p:cNvSpPr>
            <a:spLocks noChangeArrowheads="1"/>
          </p:cNvSpPr>
          <p:nvPr/>
        </p:nvSpPr>
        <p:spPr bwMode="auto">
          <a:xfrm>
            <a:off x="8253730" y="5876290"/>
            <a:ext cx="3285490" cy="743585"/>
          </a:xfrm>
          <a:prstGeom prst="roundRect">
            <a:avLst>
              <a:gd name="adj" fmla="val 2255"/>
            </a:avLst>
          </a:prstGeom>
          <a:solidFill>
            <a:schemeClr val="bg1"/>
          </a:solidFill>
          <a:ln w="3175">
            <a:solidFill>
              <a:srgbClr val="D7D7D7"/>
            </a:solidFill>
            <a:bevel/>
          </a:ln>
        </p:spPr>
        <p:txBody>
          <a:bodyPr l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本表需省校招生部门签字盖章</a:t>
            </a:r>
            <a:endParaRPr lang="zh-CN" altLang="en-US" sz="11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6943" y="2193837"/>
            <a:ext cx="2247543" cy="22466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6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Times New Roman" panose="02020603050405020304" pitchFamily="18" charset="0"/>
                <a:sym typeface="Arial" panose="020B0604020202020204"/>
              </a:rPr>
              <a:t>04</a:t>
            </a:r>
            <a:endParaRPr lang="en-US" altLang="zh-CN" sz="146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/>
              <a:ea typeface="微软雅黑" panose="020B0503020204020204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2"/>
            </p:custDataLst>
          </p:nvPr>
        </p:nvCxnSpPr>
        <p:spPr>
          <a:xfrm>
            <a:off x="4269413" y="3974767"/>
            <a:ext cx="718659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269413" y="2643919"/>
            <a:ext cx="7186590" cy="2031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l"/>
            <a:r>
              <a:rPr lang="zh-CN" altLang="en-US" sz="6600" b="1" dirty="0">
                <a:solidFill>
                  <a:srgbClr val="0070C0"/>
                </a:solidFill>
                <a:effectLst>
                  <a:innerShdw blurRad="63500" dist="50800" dir="13500000">
                    <a:srgbClr val="0070C0">
                      <a:alpha val="50000"/>
                    </a:srgb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不同更正内容需要提供的证明材料</a:t>
            </a:r>
            <a:endParaRPr lang="zh-CN" altLang="en-US" sz="6600" b="1" dirty="0">
              <a:solidFill>
                <a:srgbClr val="0070C0"/>
              </a:solidFill>
              <a:effectLst>
                <a:innerShdw blurRad="63500" dist="50800" dir="13500000">
                  <a:srgbClr val="0070C0">
                    <a:alpha val="50000"/>
                  </a:srgb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56943" y="-1"/>
            <a:ext cx="2247543" cy="177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56943" y="4913832"/>
            <a:ext cx="2247543" cy="194416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958215" y="263525"/>
            <a:ext cx="6642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sz="3200" dirty="0">
                <a:solidFill>
                  <a:schemeClr val="bg1">
                    <a:lumMod val="50000"/>
                  </a:schemeClr>
                </a:solidFill>
              </a:rPr>
              <a:t>4.1 信息变更需提供的证明材料</a:t>
            </a:r>
            <a:endParaRPr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" y="231838"/>
            <a:ext cx="759125" cy="693420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1" name="矩形 10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" y="922175"/>
            <a:ext cx="12190413" cy="45719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7" name="矩形 1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099" name="内容占位符 2"/>
          <p:cNvSpPr>
            <a:spLocks noGrp="1"/>
          </p:cNvSpPr>
          <p:nvPr/>
        </p:nvSpPr>
        <p:spPr>
          <a:xfrm>
            <a:off x="609688" y="1600200"/>
            <a:ext cx="1097439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32" tIns="60966" rIns="121932" bIns="60966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1.在籍期间发生的性别、民族变更。提供身份证扫描件（正、反面扫描在同一页）。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2.在籍期间发生的姓名变更。提供身份证扫描件（正、反面扫描在同一页），以及户口本中写有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曾用名页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的扫描件或公安部门出具的主项信息变更（更正）证明扫描件。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3.在籍期间发生的身份证号变更。提供身份证扫描件（正、反面扫描在同一页），以及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公民身份证号码变更证明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或公安部门出具的主项信息变更（更正）证明的扫描件。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958215" y="263525"/>
            <a:ext cx="6642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sz="3200" dirty="0">
                <a:solidFill>
                  <a:schemeClr val="bg1">
                    <a:lumMod val="50000"/>
                  </a:schemeClr>
                </a:solidFill>
              </a:rPr>
              <a:t>4.1 信息变更需提供的证明材料</a:t>
            </a:r>
            <a:endParaRPr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" y="231838"/>
            <a:ext cx="759125" cy="693420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1" name="矩形 10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" y="922175"/>
            <a:ext cx="12190413" cy="45719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7" name="矩形 1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099" name="内容占位符 2"/>
          <p:cNvSpPr>
            <a:spLocks noGrp="1"/>
          </p:cNvSpPr>
          <p:nvPr/>
        </p:nvSpPr>
        <p:spPr>
          <a:xfrm>
            <a:off x="609688" y="1600200"/>
            <a:ext cx="1097439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32" tIns="60966" rIns="121932" bIns="60966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/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204864"/>
            <a:ext cx="3919494" cy="2010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222" y="2276872"/>
            <a:ext cx="3526314" cy="1987763"/>
          </a:xfrm>
          <a:prstGeom prst="rect">
            <a:avLst/>
          </a:prstGeom>
        </p:spPr>
      </p:pic>
      <p:sp>
        <p:nvSpPr>
          <p:cNvPr id="21" name="等腰三角形 20"/>
          <p:cNvSpPr/>
          <p:nvPr/>
        </p:nvSpPr>
        <p:spPr>
          <a:xfrm rot="5400000">
            <a:off x="895499" y="1717512"/>
            <a:ext cx="241814" cy="208407"/>
          </a:xfrm>
          <a:prstGeom prst="triangle">
            <a:avLst/>
          </a:prstGeom>
          <a:solidFill>
            <a:srgbClr val="076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20775" y="1628800"/>
            <a:ext cx="202289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姓名变更</a:t>
            </a:r>
            <a:endParaRPr lang="zh-CN" altLang="en-US" dirty="0"/>
          </a:p>
        </p:txBody>
      </p:sp>
      <p:sp>
        <p:nvSpPr>
          <p:cNvPr id="23" name="等腰三角形 22"/>
          <p:cNvSpPr/>
          <p:nvPr/>
        </p:nvSpPr>
        <p:spPr>
          <a:xfrm rot="5400000">
            <a:off x="7383057" y="1717512"/>
            <a:ext cx="241814" cy="208407"/>
          </a:xfrm>
          <a:prstGeom prst="triangle">
            <a:avLst/>
          </a:prstGeom>
          <a:solidFill>
            <a:srgbClr val="076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601495" y="1628800"/>
            <a:ext cx="202289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身份证号变更</a:t>
            </a:r>
            <a:endParaRPr lang="zh-CN" altLang="en-US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4396640"/>
            <a:ext cx="3846459" cy="246135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293096"/>
            <a:ext cx="3919494" cy="2564903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984459" y="4653136"/>
            <a:ext cx="863069" cy="4320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958215" y="263525"/>
            <a:ext cx="6642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sz="3200" dirty="0">
                <a:solidFill>
                  <a:schemeClr val="bg1">
                    <a:lumMod val="50000"/>
                  </a:schemeClr>
                </a:solidFill>
              </a:rPr>
              <a:t>4.2 录入错误需提供的证明材料</a:t>
            </a:r>
            <a:endParaRPr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" y="231838"/>
            <a:ext cx="759125" cy="693420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1" name="矩形 10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" y="922175"/>
            <a:ext cx="12190413" cy="45719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7" name="矩形 1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099" name="内容占位符 2"/>
          <p:cNvSpPr>
            <a:spLocks noGrp="1"/>
          </p:cNvSpPr>
          <p:nvPr/>
        </p:nvSpPr>
        <p:spPr>
          <a:xfrm>
            <a:off x="609688" y="1600200"/>
            <a:ext cx="1097439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32" tIns="60966" rIns="121932" bIns="60966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姓名、性别、身份证号、民族更正。提供身份证扫描件（正、反面扫描在同一页）和报名登记表原件或其复印件扫描件；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注：报名登记表需为学生招生报名时所填原件或其复印件，需有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学生本人签字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、省级电大（分部）审核意见处需有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分部盖章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。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958215" y="263525"/>
            <a:ext cx="6642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</a:rPr>
              <a:t>4.2 </a:t>
            </a:r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</a:rPr>
              <a:t>录入错误需提供的证明材料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" y="231838"/>
            <a:ext cx="759125" cy="693420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1" name="矩形 10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" y="922175"/>
            <a:ext cx="12190413" cy="45719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7" name="矩形 1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099" name="内容占位符 2"/>
          <p:cNvSpPr>
            <a:spLocks noGrp="1"/>
          </p:cNvSpPr>
          <p:nvPr/>
        </p:nvSpPr>
        <p:spPr>
          <a:xfrm>
            <a:off x="609688" y="1600200"/>
            <a:ext cx="1097439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32" tIns="60966" rIns="121932" bIns="60966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/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895499" y="1835737"/>
            <a:ext cx="241814" cy="208407"/>
          </a:xfrm>
          <a:prstGeom prst="triangle">
            <a:avLst/>
          </a:prstGeom>
          <a:solidFill>
            <a:srgbClr val="076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20775" y="1744345"/>
            <a:ext cx="1916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录入错误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420888"/>
            <a:ext cx="3783614" cy="198484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1041768"/>
            <a:ext cx="4334030" cy="5816231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7536160" y="5661248"/>
            <a:ext cx="1015330" cy="2880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120336" y="5935825"/>
            <a:ext cx="2088232" cy="822644"/>
          </a:xfrm>
          <a:prstGeom prst="rect">
            <a:avLst/>
          </a:prstGeom>
          <a:noFill/>
          <a:ln w="19050">
            <a:solidFill>
              <a:srgbClr val="076D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958215" y="263525"/>
            <a:ext cx="6642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sz="3200" dirty="0">
                <a:solidFill>
                  <a:schemeClr val="bg1">
                    <a:lumMod val="50000"/>
                  </a:schemeClr>
                </a:solidFill>
              </a:rPr>
              <a:t>4.3 毕业生信息更正</a:t>
            </a:r>
            <a:endParaRPr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" y="231838"/>
            <a:ext cx="759125" cy="693420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1" name="矩形 10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" y="922175"/>
            <a:ext cx="12190413" cy="45719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7" name="矩形 1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099" name="内容占位符 2"/>
          <p:cNvSpPr>
            <a:spLocks noGrp="1"/>
          </p:cNvSpPr>
          <p:nvPr/>
        </p:nvSpPr>
        <p:spPr>
          <a:xfrm>
            <a:off x="609688" y="1528445"/>
            <a:ext cx="1097439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32" tIns="60966" rIns="121932" bIns="60966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>
              <a:lnSpc>
                <a:spcPts val="38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学生毕业后发生的个人信息变更不予修改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。在籍时发生的变更，除根据上述两类情况提供相应图片外，还须同时提供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毕业生登记表</a:t>
            </a:r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原件图片或其复印件图片（只提供毕业生基本信息页）。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>
              <a:lnSpc>
                <a:spcPts val="38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以录入错误为例：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501390"/>
            <a:ext cx="7204710" cy="3284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谢谢"/>
          <p:cNvSpPr txBox="1">
            <a:spLocks noChangeArrowheads="1"/>
          </p:cNvSpPr>
          <p:nvPr/>
        </p:nvSpPr>
        <p:spPr bwMode="auto">
          <a:xfrm>
            <a:off x="1980565" y="2453005"/>
            <a:ext cx="8407400" cy="1500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6600" b="1" dirty="0">
                <a:solidFill>
                  <a:srgbClr val="076DC1"/>
                </a:solidFill>
                <a:latin typeface="微软雅黑" panose="020B0503020204020204" charset="-122"/>
                <a:ea typeface="微软雅黑" panose="020B0503020204020204" charset="-122"/>
              </a:rPr>
              <a:t> 谢</a:t>
            </a:r>
            <a:r>
              <a:rPr lang="en-US" altLang="zh-CN" sz="6600" b="1" dirty="0">
                <a:solidFill>
                  <a:srgbClr val="076DC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6600" b="1" dirty="0">
                <a:solidFill>
                  <a:srgbClr val="076DC1"/>
                </a:solidFill>
                <a:latin typeface="微软雅黑" panose="020B0503020204020204" charset="-122"/>
                <a:ea typeface="微软雅黑" panose="020B0503020204020204" charset="-122"/>
              </a:rPr>
              <a:t>谢！</a:t>
            </a:r>
            <a:endParaRPr lang="zh-CN" sz="6600" b="1" dirty="0">
              <a:solidFill>
                <a:srgbClr val="076DC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96782" y="1615712"/>
            <a:ext cx="775136" cy="229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" y="0"/>
            <a:ext cx="3004458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944" y="2403028"/>
            <a:ext cx="198120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824992" y="1351538"/>
            <a:ext cx="5055926" cy="521970"/>
            <a:chOff x="4824674" y="1351538"/>
            <a:chExt cx="5055926" cy="521970"/>
          </a:xfrm>
        </p:grpSpPr>
        <p:sp>
          <p:nvSpPr>
            <p:cNvPr id="6" name="圆角矩形 5"/>
            <p:cNvSpPr/>
            <p:nvPr/>
          </p:nvSpPr>
          <p:spPr>
            <a:xfrm>
              <a:off x="5776685" y="1387672"/>
              <a:ext cx="4103915" cy="46652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824674" y="1351538"/>
              <a:ext cx="726638" cy="521970"/>
              <a:chOff x="4745154" y="1391697"/>
              <a:chExt cx="704393" cy="50598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KSO_Shape"/>
              <p:cNvSpPr/>
              <p:nvPr/>
            </p:nvSpPr>
            <p:spPr>
              <a:xfrm rot="16200000">
                <a:off x="4891315" y="1292879"/>
                <a:ext cx="412070" cy="704393"/>
              </a:xfrm>
              <a:custGeom>
                <a:avLst/>
                <a:gdLst/>
                <a:ahLst/>
                <a:cxnLst/>
                <a:rect l="l" t="t" r="r" b="b"/>
                <a:pathLst>
                  <a:path w="559792" h="955625">
                    <a:moveTo>
                      <a:pt x="279896" y="194422"/>
                    </a:moveTo>
                    <a:cubicBezTo>
                      <a:pt x="168660" y="194422"/>
                      <a:pt x="78485" y="284596"/>
                      <a:pt x="78485" y="395833"/>
                    </a:cubicBezTo>
                    <a:cubicBezTo>
                      <a:pt x="78485" y="507069"/>
                      <a:pt x="168660" y="597244"/>
                      <a:pt x="279896" y="597244"/>
                    </a:cubicBezTo>
                    <a:cubicBezTo>
                      <a:pt x="391133" y="597244"/>
                      <a:pt x="481307" y="507069"/>
                      <a:pt x="481307" y="395833"/>
                    </a:cubicBezTo>
                    <a:cubicBezTo>
                      <a:pt x="481307" y="284596"/>
                      <a:pt x="391133" y="194422"/>
                      <a:pt x="279896" y="194422"/>
                    </a:cubicBezTo>
                    <a:close/>
                    <a:moveTo>
                      <a:pt x="279896" y="0"/>
                    </a:moveTo>
                    <a:cubicBezTo>
                      <a:pt x="381198" y="-1"/>
                      <a:pt x="482501" y="38646"/>
                      <a:pt x="559792" y="115937"/>
                    </a:cubicBezTo>
                    <a:cubicBezTo>
                      <a:pt x="714375" y="270519"/>
                      <a:pt x="714375" y="521146"/>
                      <a:pt x="559792" y="675729"/>
                    </a:cubicBezTo>
                    <a:lnTo>
                      <a:pt x="279896" y="955625"/>
                    </a:lnTo>
                    <a:lnTo>
                      <a:pt x="0" y="675729"/>
                    </a:lnTo>
                    <a:cubicBezTo>
                      <a:pt x="-154583" y="521146"/>
                      <a:pt x="-154583" y="270519"/>
                      <a:pt x="0" y="115937"/>
                    </a:cubicBezTo>
                    <a:cubicBezTo>
                      <a:pt x="77291" y="38646"/>
                      <a:pt x="178594" y="-1"/>
                      <a:pt x="279896" y="0"/>
                    </a:cubicBez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32400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830268" y="1391697"/>
                <a:ext cx="389650" cy="5059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zh-CN" altLang="en-US" sz="2800" b="1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824992" y="2264528"/>
            <a:ext cx="5055926" cy="521970"/>
            <a:chOff x="4824674" y="1351538"/>
            <a:chExt cx="5055926" cy="521970"/>
          </a:xfrm>
        </p:grpSpPr>
        <p:sp>
          <p:nvSpPr>
            <p:cNvPr id="25" name="圆角矩形 24"/>
            <p:cNvSpPr/>
            <p:nvPr/>
          </p:nvSpPr>
          <p:spPr>
            <a:xfrm>
              <a:off x="5776685" y="1387672"/>
              <a:ext cx="4103915" cy="46652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信息修改更正原因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824674" y="1351538"/>
              <a:ext cx="726638" cy="521970"/>
              <a:chOff x="4745154" y="1391697"/>
              <a:chExt cx="704393" cy="50598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KSO_Shape"/>
              <p:cNvSpPr/>
              <p:nvPr/>
            </p:nvSpPr>
            <p:spPr>
              <a:xfrm rot="16200000">
                <a:off x="4891315" y="1292879"/>
                <a:ext cx="412070" cy="704393"/>
              </a:xfrm>
              <a:custGeom>
                <a:avLst/>
                <a:gdLst/>
                <a:ahLst/>
                <a:cxnLst/>
                <a:rect l="l" t="t" r="r" b="b"/>
                <a:pathLst>
                  <a:path w="559792" h="955625">
                    <a:moveTo>
                      <a:pt x="279896" y="194422"/>
                    </a:moveTo>
                    <a:cubicBezTo>
                      <a:pt x="168660" y="194422"/>
                      <a:pt x="78485" y="284596"/>
                      <a:pt x="78485" y="395833"/>
                    </a:cubicBezTo>
                    <a:cubicBezTo>
                      <a:pt x="78485" y="507069"/>
                      <a:pt x="168660" y="597244"/>
                      <a:pt x="279896" y="597244"/>
                    </a:cubicBezTo>
                    <a:cubicBezTo>
                      <a:pt x="391133" y="597244"/>
                      <a:pt x="481307" y="507069"/>
                      <a:pt x="481307" y="395833"/>
                    </a:cubicBezTo>
                    <a:cubicBezTo>
                      <a:pt x="481307" y="284596"/>
                      <a:pt x="391133" y="194422"/>
                      <a:pt x="279896" y="194422"/>
                    </a:cubicBezTo>
                    <a:close/>
                    <a:moveTo>
                      <a:pt x="279896" y="0"/>
                    </a:moveTo>
                    <a:cubicBezTo>
                      <a:pt x="381198" y="-1"/>
                      <a:pt x="482501" y="38646"/>
                      <a:pt x="559792" y="115937"/>
                    </a:cubicBezTo>
                    <a:cubicBezTo>
                      <a:pt x="714375" y="270519"/>
                      <a:pt x="714375" y="521146"/>
                      <a:pt x="559792" y="675729"/>
                    </a:cubicBezTo>
                    <a:lnTo>
                      <a:pt x="279896" y="955625"/>
                    </a:lnTo>
                    <a:lnTo>
                      <a:pt x="0" y="675729"/>
                    </a:lnTo>
                    <a:cubicBezTo>
                      <a:pt x="-154583" y="521146"/>
                      <a:pt x="-154583" y="270519"/>
                      <a:pt x="0" y="115937"/>
                    </a:cubicBezTo>
                    <a:cubicBezTo>
                      <a:pt x="77291" y="38646"/>
                      <a:pt x="178594" y="-1"/>
                      <a:pt x="279896" y="0"/>
                    </a:cubicBez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32400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4830268" y="1391697"/>
                <a:ext cx="389650" cy="5059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  <a:endParaRPr lang="zh-CN" altLang="en-US" sz="2800" b="1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824992" y="3238762"/>
            <a:ext cx="5055926" cy="521970"/>
            <a:chOff x="4824674" y="1351538"/>
            <a:chExt cx="5055926" cy="521970"/>
          </a:xfrm>
        </p:grpSpPr>
        <p:sp>
          <p:nvSpPr>
            <p:cNvPr id="30" name="圆角矩形 29"/>
            <p:cNvSpPr/>
            <p:nvPr/>
          </p:nvSpPr>
          <p:spPr>
            <a:xfrm>
              <a:off x="5776685" y="1387672"/>
              <a:ext cx="4103915" cy="46652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材料上报要求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824674" y="1351538"/>
              <a:ext cx="726638" cy="521970"/>
              <a:chOff x="4745154" y="1391697"/>
              <a:chExt cx="704393" cy="50598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KSO_Shape"/>
              <p:cNvSpPr/>
              <p:nvPr/>
            </p:nvSpPr>
            <p:spPr>
              <a:xfrm rot="16200000">
                <a:off x="4891315" y="1292879"/>
                <a:ext cx="412070" cy="704393"/>
              </a:xfrm>
              <a:custGeom>
                <a:avLst/>
                <a:gdLst/>
                <a:ahLst/>
                <a:cxnLst/>
                <a:rect l="l" t="t" r="r" b="b"/>
                <a:pathLst>
                  <a:path w="559792" h="955625">
                    <a:moveTo>
                      <a:pt x="279896" y="194422"/>
                    </a:moveTo>
                    <a:cubicBezTo>
                      <a:pt x="168660" y="194422"/>
                      <a:pt x="78485" y="284596"/>
                      <a:pt x="78485" y="395833"/>
                    </a:cubicBezTo>
                    <a:cubicBezTo>
                      <a:pt x="78485" y="507069"/>
                      <a:pt x="168660" y="597244"/>
                      <a:pt x="279896" y="597244"/>
                    </a:cubicBezTo>
                    <a:cubicBezTo>
                      <a:pt x="391133" y="597244"/>
                      <a:pt x="481307" y="507069"/>
                      <a:pt x="481307" y="395833"/>
                    </a:cubicBezTo>
                    <a:cubicBezTo>
                      <a:pt x="481307" y="284596"/>
                      <a:pt x="391133" y="194422"/>
                      <a:pt x="279896" y="194422"/>
                    </a:cubicBezTo>
                    <a:close/>
                    <a:moveTo>
                      <a:pt x="279896" y="0"/>
                    </a:moveTo>
                    <a:cubicBezTo>
                      <a:pt x="381198" y="-1"/>
                      <a:pt x="482501" y="38646"/>
                      <a:pt x="559792" y="115937"/>
                    </a:cubicBezTo>
                    <a:cubicBezTo>
                      <a:pt x="714375" y="270519"/>
                      <a:pt x="714375" y="521146"/>
                      <a:pt x="559792" y="675729"/>
                    </a:cubicBezTo>
                    <a:lnTo>
                      <a:pt x="279896" y="955625"/>
                    </a:lnTo>
                    <a:lnTo>
                      <a:pt x="0" y="675729"/>
                    </a:lnTo>
                    <a:cubicBezTo>
                      <a:pt x="-154583" y="521146"/>
                      <a:pt x="-154583" y="270519"/>
                      <a:pt x="0" y="115937"/>
                    </a:cubicBezTo>
                    <a:cubicBezTo>
                      <a:pt x="77291" y="38646"/>
                      <a:pt x="178594" y="-1"/>
                      <a:pt x="279896" y="0"/>
                    </a:cubicBez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32400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4830268" y="1391697"/>
                <a:ext cx="389650" cy="5059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  <a:endParaRPr lang="zh-CN" altLang="en-US" sz="2800" b="1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824992" y="4256987"/>
            <a:ext cx="5055926" cy="521970"/>
            <a:chOff x="4824674" y="1351538"/>
            <a:chExt cx="5055926" cy="521970"/>
          </a:xfrm>
        </p:grpSpPr>
        <p:sp>
          <p:nvSpPr>
            <p:cNvPr id="35" name="圆角矩形 34"/>
            <p:cNvSpPr/>
            <p:nvPr/>
          </p:nvSpPr>
          <p:spPr>
            <a:xfrm>
              <a:off x="5776685" y="1387672"/>
              <a:ext cx="4103915" cy="46652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不同更正内容需要提供的证明材料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824674" y="1351538"/>
              <a:ext cx="726638" cy="521970"/>
              <a:chOff x="4745154" y="1391697"/>
              <a:chExt cx="704393" cy="505989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7" name="KSO_Shape"/>
              <p:cNvSpPr/>
              <p:nvPr/>
            </p:nvSpPr>
            <p:spPr>
              <a:xfrm rot="16200000">
                <a:off x="4891315" y="1292879"/>
                <a:ext cx="412070" cy="704393"/>
              </a:xfrm>
              <a:custGeom>
                <a:avLst/>
                <a:gdLst/>
                <a:ahLst/>
                <a:cxnLst/>
                <a:rect l="l" t="t" r="r" b="b"/>
                <a:pathLst>
                  <a:path w="559792" h="955625">
                    <a:moveTo>
                      <a:pt x="279896" y="194422"/>
                    </a:moveTo>
                    <a:cubicBezTo>
                      <a:pt x="168660" y="194422"/>
                      <a:pt x="78485" y="284596"/>
                      <a:pt x="78485" y="395833"/>
                    </a:cubicBezTo>
                    <a:cubicBezTo>
                      <a:pt x="78485" y="507069"/>
                      <a:pt x="168660" y="597244"/>
                      <a:pt x="279896" y="597244"/>
                    </a:cubicBezTo>
                    <a:cubicBezTo>
                      <a:pt x="391133" y="597244"/>
                      <a:pt x="481307" y="507069"/>
                      <a:pt x="481307" y="395833"/>
                    </a:cubicBezTo>
                    <a:cubicBezTo>
                      <a:pt x="481307" y="284596"/>
                      <a:pt x="391133" y="194422"/>
                      <a:pt x="279896" y="194422"/>
                    </a:cubicBezTo>
                    <a:close/>
                    <a:moveTo>
                      <a:pt x="279896" y="0"/>
                    </a:moveTo>
                    <a:cubicBezTo>
                      <a:pt x="381198" y="-1"/>
                      <a:pt x="482501" y="38646"/>
                      <a:pt x="559792" y="115937"/>
                    </a:cubicBezTo>
                    <a:cubicBezTo>
                      <a:pt x="714375" y="270519"/>
                      <a:pt x="714375" y="521146"/>
                      <a:pt x="559792" y="675729"/>
                    </a:cubicBezTo>
                    <a:lnTo>
                      <a:pt x="279896" y="955625"/>
                    </a:lnTo>
                    <a:lnTo>
                      <a:pt x="0" y="675729"/>
                    </a:lnTo>
                    <a:cubicBezTo>
                      <a:pt x="-154583" y="521146"/>
                      <a:pt x="-154583" y="270519"/>
                      <a:pt x="0" y="115937"/>
                    </a:cubicBezTo>
                    <a:cubicBezTo>
                      <a:pt x="77291" y="38646"/>
                      <a:pt x="178594" y="-1"/>
                      <a:pt x="279896" y="0"/>
                    </a:cubicBez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bIns="32400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4830268" y="1391697"/>
                <a:ext cx="389650" cy="5059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endParaRPr lang="zh-CN" altLang="en-US" sz="2800" b="1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7229519" y="1423607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时限要求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6943" y="2193837"/>
            <a:ext cx="2247543" cy="22466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6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Times New Roman" panose="02020603050405020304" pitchFamily="18" charset="0"/>
                <a:sym typeface="Arial" panose="020B0604020202020204"/>
              </a:rPr>
              <a:t>01</a:t>
            </a:r>
            <a:endParaRPr lang="en-US" altLang="zh-CN" sz="146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/>
              <a:ea typeface="微软雅黑" panose="020B0503020204020204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2"/>
            </p:custDataLst>
          </p:nvPr>
        </p:nvCxnSpPr>
        <p:spPr>
          <a:xfrm>
            <a:off x="4269413" y="3974767"/>
            <a:ext cx="718659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269413" y="2643919"/>
            <a:ext cx="7186590" cy="1015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l"/>
            <a:r>
              <a:rPr lang="zh-CN" altLang="en-US" sz="6600" b="1" dirty="0">
                <a:solidFill>
                  <a:srgbClr val="0070C0"/>
                </a:solidFill>
                <a:effectLst>
                  <a:innerShdw blurRad="63500" dist="50800" dir="13500000">
                    <a:srgbClr val="0070C0">
                      <a:alpha val="50000"/>
                    </a:srgb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时限要求</a:t>
            </a:r>
            <a:endParaRPr lang="zh-CN" altLang="en-US" sz="6600" b="1" dirty="0">
              <a:solidFill>
                <a:srgbClr val="0070C0"/>
              </a:solidFill>
              <a:effectLst>
                <a:innerShdw blurRad="63500" dist="50800" dir="13500000">
                  <a:srgbClr val="0070C0">
                    <a:alpha val="50000"/>
                  </a:srgb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56943" y="-1"/>
            <a:ext cx="2247543" cy="177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56943" y="4913832"/>
            <a:ext cx="2247543" cy="194416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958160" y="263724"/>
            <a:ext cx="468095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</a:rPr>
              <a:t>0</a:t>
            </a:r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</a:rPr>
              <a:t>1. 时限要求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" y="231838"/>
            <a:ext cx="759125" cy="693420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1" name="矩形 10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" y="922175"/>
            <a:ext cx="12190413" cy="45719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7" name="矩形 1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099" name="内容占位符 2"/>
          <p:cNvSpPr>
            <a:spLocks noGrp="1"/>
          </p:cNvSpPr>
          <p:nvPr/>
        </p:nvSpPr>
        <p:spPr>
          <a:xfrm>
            <a:off x="609688" y="1600200"/>
            <a:ext cx="1097439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32" tIns="60966" rIns="121932" bIns="60966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1.新生信息修改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入学时信息录入错误的，在</a:t>
            </a:r>
            <a:r>
              <a:rPr lang="zh-CN" altLang="en-US" sz="28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入学第一学期内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提交修改申请。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/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2.在籍生信息变更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在读期间，学生个人基本信息发生变更的，应在变更后及时提交申请，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不得拖延到毕业时或毕业后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。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/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3.毕业生信息修改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原则上不接受毕业生信息修改的申请。学生毕业后发生的个人信息变更，教务系统和学信网均不进行修改。如确是在籍时发生的变更未及时修改，须按要求提交相关证明材料。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6943" y="2193837"/>
            <a:ext cx="2247543" cy="22466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6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Times New Roman" panose="02020603050405020304" pitchFamily="18" charset="0"/>
                <a:sym typeface="Arial" panose="020B0604020202020204"/>
              </a:rPr>
              <a:t>02</a:t>
            </a:r>
            <a:endParaRPr lang="en-US" altLang="zh-CN" sz="146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/>
              <a:ea typeface="微软雅黑" panose="020B0503020204020204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2"/>
            </p:custDataLst>
          </p:nvPr>
        </p:nvCxnSpPr>
        <p:spPr>
          <a:xfrm>
            <a:off x="4269413" y="3974767"/>
            <a:ext cx="718659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269413" y="2643919"/>
            <a:ext cx="7186590" cy="1015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l"/>
            <a:r>
              <a:rPr lang="zh-CN" altLang="en-US" sz="6600" b="1" dirty="0">
                <a:solidFill>
                  <a:srgbClr val="0070C0"/>
                </a:solidFill>
                <a:effectLst>
                  <a:innerShdw blurRad="63500" dist="50800" dir="13500000">
                    <a:srgbClr val="0070C0">
                      <a:alpha val="50000"/>
                    </a:srgb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信息修改更正原因</a:t>
            </a:r>
            <a:endParaRPr lang="zh-CN" altLang="en-US" sz="6600" b="1" dirty="0">
              <a:solidFill>
                <a:srgbClr val="0070C0"/>
              </a:solidFill>
              <a:effectLst>
                <a:innerShdw blurRad="63500" dist="50800" dir="13500000">
                  <a:srgbClr val="0070C0">
                    <a:alpha val="50000"/>
                  </a:srgb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56943" y="-1"/>
            <a:ext cx="2247543" cy="177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56943" y="4913832"/>
            <a:ext cx="2247543" cy="194416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958160" y="263724"/>
            <a:ext cx="468095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sz="3200" dirty="0">
                <a:solidFill>
                  <a:schemeClr val="bg1">
                    <a:lumMod val="50000"/>
                  </a:schemeClr>
                </a:solidFill>
              </a:rPr>
              <a:t>2. 信息修改更正原因</a:t>
            </a:r>
            <a:endParaRPr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" y="231838"/>
            <a:ext cx="759125" cy="693420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1" name="矩形 10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" y="922175"/>
            <a:ext cx="12190413" cy="45719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7" name="矩形 1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099" name="内容占位符 2"/>
          <p:cNvSpPr>
            <a:spLocks noGrp="1"/>
          </p:cNvSpPr>
          <p:nvPr/>
        </p:nvSpPr>
        <p:spPr>
          <a:xfrm>
            <a:off x="609688" y="1600200"/>
            <a:ext cx="1097439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32" tIns="60966" rIns="121932" bIns="60966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1.信息变更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是指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在籍期间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，发生的姓名变更、身份证号等变更。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2.录入错误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是指招生报名时学生基本信息录入错误,包括：姓名、身份证号、民族、出生日期、性别。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6943" y="2193837"/>
            <a:ext cx="2247543" cy="22466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6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  <a:cs typeface="Times New Roman" panose="02020603050405020304" pitchFamily="18" charset="0"/>
                <a:sym typeface="Arial" panose="020B0604020202020204"/>
              </a:rPr>
              <a:t>03</a:t>
            </a:r>
            <a:endParaRPr lang="en-US" altLang="zh-CN" sz="14600" b="1" dirty="0"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/>
              <a:ea typeface="微软雅黑" panose="020B0503020204020204" charset="-122"/>
              <a:cs typeface="Times New Roman" panose="02020603050405020304" pitchFamily="18" charset="0"/>
              <a:sym typeface="Arial" panose="020B0604020202020204"/>
            </a:endParaRPr>
          </a:p>
        </p:txBody>
      </p:sp>
      <p:cxnSp>
        <p:nvCxnSpPr>
          <p:cNvPr id="30" name="直接连接符 29"/>
          <p:cNvCxnSpPr/>
          <p:nvPr>
            <p:custDataLst>
              <p:tags r:id="rId2"/>
            </p:custDataLst>
          </p:nvPr>
        </p:nvCxnSpPr>
        <p:spPr>
          <a:xfrm>
            <a:off x="4269413" y="3974767"/>
            <a:ext cx="718659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269413" y="2643919"/>
            <a:ext cx="7186590" cy="1015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l"/>
            <a:r>
              <a:rPr lang="zh-CN" altLang="en-US" sz="6600" b="1" dirty="0">
                <a:solidFill>
                  <a:srgbClr val="0070C0"/>
                </a:solidFill>
                <a:effectLst>
                  <a:innerShdw blurRad="63500" dist="50800" dir="13500000">
                    <a:srgbClr val="0070C0">
                      <a:alpha val="50000"/>
                    </a:srgb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材料上报要求</a:t>
            </a:r>
            <a:endParaRPr lang="zh-CN" altLang="en-US" sz="6600" b="1" dirty="0">
              <a:solidFill>
                <a:srgbClr val="0070C0"/>
              </a:solidFill>
              <a:effectLst>
                <a:innerShdw blurRad="63500" dist="50800" dir="13500000">
                  <a:srgbClr val="0070C0">
                    <a:alpha val="50000"/>
                  </a:srgb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56943" y="-1"/>
            <a:ext cx="2247543" cy="177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56943" y="4913832"/>
            <a:ext cx="2247543" cy="194416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958160" y="263724"/>
            <a:ext cx="468095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sz="3200" dirty="0">
                <a:solidFill>
                  <a:schemeClr val="bg1">
                    <a:lumMod val="50000"/>
                  </a:schemeClr>
                </a:solidFill>
              </a:rPr>
              <a:t>3.1 电子材料</a:t>
            </a:r>
            <a:endParaRPr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" y="231838"/>
            <a:ext cx="759125" cy="693420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1" name="矩形 10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" y="922175"/>
            <a:ext cx="12190413" cy="45719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7" name="矩形 1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099" name="内容占位符 2"/>
          <p:cNvSpPr>
            <a:spLocks noGrp="1"/>
          </p:cNvSpPr>
          <p:nvPr/>
        </p:nvSpPr>
        <p:spPr>
          <a:xfrm>
            <a:off x="609688" y="1528445"/>
            <a:ext cx="1097439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32" tIns="60966" rIns="121932" bIns="60966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1.国家开放大学学生基本信息修改情况统计表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文件以EXCEL格式提交，在籍生和毕业生分开填写。新生和在籍生按学号升序排序，毕业生按注册证号排序。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/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2.证明更正内容的图片材料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以JPG格式提交，每个学生一个文件夹。新生、在籍生以“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学号+姓名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”命名文件夹,毕业生以“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注册证号+姓名+学号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”命名文件夹，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“+”不用打在文件名中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  <a:p>
            <a:pPr eaLnBrk="1" hangingPunct="1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要求：①文件命名中的“姓名”请与excel信息修改情况统计表中“姓名”列中的姓名保持一致。②图片清晰可辨，分辨率在200×200以上，每张大小控制在1MB以内；③身份证正反两面扫描在同一页；③每幅图片按内容命名，如身份证、户口页等。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"/>
          <p:cNvSpPr txBox="1"/>
          <p:nvPr/>
        </p:nvSpPr>
        <p:spPr>
          <a:xfrm>
            <a:off x="958160" y="263724"/>
            <a:ext cx="468095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sz="3200" dirty="0">
                <a:solidFill>
                  <a:schemeClr val="bg1">
                    <a:lumMod val="50000"/>
                  </a:schemeClr>
                </a:solidFill>
              </a:rPr>
              <a:t>3.1 电子材料</a:t>
            </a:r>
            <a:endParaRPr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" y="231838"/>
            <a:ext cx="759125" cy="693420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1" name="矩形 10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41410" y="532828"/>
              <a:ext cx="107228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551257" y="532828"/>
              <a:ext cx="6746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1341" y="532828"/>
              <a:ext cx="37784" cy="568897"/>
            </a:xfrm>
            <a:prstGeom prst="rect">
              <a:avLst/>
            </a:prstGeom>
            <a:solidFill>
              <a:srgbClr val="01B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" y="922175"/>
            <a:ext cx="12190413" cy="45719"/>
            <a:chOff x="0" y="532828"/>
            <a:chExt cx="759125" cy="568897"/>
          </a:xfrm>
          <a:solidFill>
            <a:srgbClr val="076DC1"/>
          </a:solidFill>
        </p:grpSpPr>
        <p:sp>
          <p:nvSpPr>
            <p:cNvPr id="17" name="矩形 16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099" name="内容占位符 2"/>
          <p:cNvSpPr>
            <a:spLocks noGrp="1"/>
          </p:cNvSpPr>
          <p:nvPr/>
        </p:nvSpPr>
        <p:spPr>
          <a:xfrm>
            <a:off x="609688" y="1600200"/>
            <a:ext cx="1097439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121932" tIns="60966" rIns="121932" bIns="60966" anchor="t" anchorCtr="0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/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charset="0"/>
            </a:endParaRPr>
          </a:p>
        </p:txBody>
      </p:sp>
      <p:pic>
        <p:nvPicPr>
          <p:cNvPr id="2" name="图片 1" descr="在籍生文件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2493010"/>
            <a:ext cx="3743325" cy="2638425"/>
          </a:xfrm>
          <a:prstGeom prst="rect">
            <a:avLst/>
          </a:prstGeom>
        </p:spPr>
      </p:pic>
      <p:pic>
        <p:nvPicPr>
          <p:cNvPr id="3" name="图片 2" descr="毕业生文件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565400"/>
            <a:ext cx="4895850" cy="12382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20775" y="1988820"/>
            <a:ext cx="3120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在籍生文件夹命名</a:t>
            </a:r>
            <a:endParaRPr lang="zh-CN" altLang="en-US" dirty="0"/>
          </a:p>
        </p:txBody>
      </p:sp>
      <p:sp>
        <p:nvSpPr>
          <p:cNvPr id="29" name="等腰三角形 28"/>
          <p:cNvSpPr/>
          <p:nvPr/>
        </p:nvSpPr>
        <p:spPr>
          <a:xfrm rot="5400000">
            <a:off x="895499" y="2077792"/>
            <a:ext cx="241814" cy="208407"/>
          </a:xfrm>
          <a:prstGeom prst="triangle">
            <a:avLst/>
          </a:prstGeom>
          <a:solidFill>
            <a:srgbClr val="076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6475879" y="2204792"/>
            <a:ext cx="241814" cy="208407"/>
          </a:xfrm>
          <a:prstGeom prst="triangle">
            <a:avLst/>
          </a:prstGeom>
          <a:solidFill>
            <a:srgbClr val="076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72910" y="2115820"/>
            <a:ext cx="3120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毕业生文件夹命名</a:t>
            </a:r>
            <a:endParaRPr lang="zh-CN" altLang="en-US"/>
          </a:p>
        </p:txBody>
      </p:sp>
      <p:sp>
        <p:nvSpPr>
          <p:cNvPr id="30" name="AutoShape 2"/>
          <p:cNvSpPr>
            <a:spLocks noChangeArrowheads="1"/>
          </p:cNvSpPr>
          <p:nvPr/>
        </p:nvSpPr>
        <p:spPr bwMode="auto">
          <a:xfrm>
            <a:off x="6492582" y="4855045"/>
            <a:ext cx="4859309" cy="1552571"/>
          </a:xfrm>
          <a:prstGeom prst="roundRect">
            <a:avLst>
              <a:gd name="adj" fmla="val 2255"/>
            </a:avLst>
          </a:prstGeom>
          <a:solidFill>
            <a:schemeClr val="bg1"/>
          </a:solidFill>
          <a:ln w="3175">
            <a:solidFill>
              <a:srgbClr val="D7D7D7"/>
            </a:solidFill>
            <a:bevel/>
          </a:ln>
        </p:spPr>
        <p:txBody>
          <a:bodyPr lIns="180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文件命名中的“姓名”请与excel信息修改情况统计表中“姓名”列中的姓名保持一致，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是更正前系统中的姓名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charset="0"/>
              </a:rPr>
              <a:t>！</a:t>
            </a:r>
            <a:endParaRPr lang="zh-CN" altLang="en-US" dirty="0"/>
          </a:p>
          <a:p>
            <a:pPr eaLnBrk="1" hangingPunct="1">
              <a:lnSpc>
                <a:spcPct val="150000"/>
              </a:lnSpc>
            </a:pPr>
            <a:endParaRPr lang="zh-CN" altLang="en-US" sz="11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</p:bldLst>
  </p:timing>
</p:sld>
</file>

<file path=ppt/tags/tag1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2.xml><?xml version="1.0" encoding="utf-8"?>
<p:tagLst xmlns:p="http://schemas.openxmlformats.org/presentationml/2006/main">
  <p:tag name="MH" val="20161022204031"/>
  <p:tag name="MH_LIBRARY" val="GRAPHIC"/>
  <p:tag name="MH_ORDER" val="Straight Connector 6"/>
</p:tagLst>
</file>

<file path=ppt/tags/tag3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4.xml><?xml version="1.0" encoding="utf-8"?>
<p:tagLst xmlns:p="http://schemas.openxmlformats.org/presentationml/2006/main">
  <p:tag name="MH" val="20161022204031"/>
  <p:tag name="MH_LIBRARY" val="GRAPHIC"/>
  <p:tag name="MH_ORDER" val="Straight Connector 6"/>
</p:tagLst>
</file>

<file path=ppt/tags/tag5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6.xml><?xml version="1.0" encoding="utf-8"?>
<p:tagLst xmlns:p="http://schemas.openxmlformats.org/presentationml/2006/main">
  <p:tag name="MH" val="20161022204031"/>
  <p:tag name="MH_LIBRARY" val="GRAPHIC"/>
  <p:tag name="MH_ORDER" val="Straight Connector 6"/>
</p:tagLst>
</file>

<file path=ppt/tags/tag7.xml><?xml version="1.0" encoding="utf-8"?>
<p:tagLst xmlns:p="http://schemas.openxmlformats.org/presentationml/2006/main">
  <p:tag name="MH" val="20161022204031"/>
  <p:tag name="MH_LIBRARY" val="GRAPHIC"/>
  <p:tag name="MH_ORDER" val="文本框 2"/>
</p:tagLst>
</file>

<file path=ppt/tags/tag8.xml><?xml version="1.0" encoding="utf-8"?>
<p:tagLst xmlns:p="http://schemas.openxmlformats.org/presentationml/2006/main">
  <p:tag name="MH" val="20161022204031"/>
  <p:tag name="MH_LIBRARY" val="GRAPHIC"/>
  <p:tag name="MH_ORDER" val="Straight Connector 6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TM03457515[[fn=风景]]</Template>
  <TotalTime>0</TotalTime>
  <Words>1926</Words>
  <Application>WPS 演示</Application>
  <PresentationFormat>宽屏</PresentationFormat>
  <Paragraphs>131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Calibri</vt:lpstr>
      <vt:lpstr>Arial</vt:lpstr>
      <vt:lpstr>Times New Roman</vt:lpstr>
      <vt:lpstr>Arial Unicode MS</vt:lpstr>
      <vt:lpstr>等线 Light</vt:lpstr>
      <vt:lpstr>等线</vt:lpstr>
      <vt:lpstr>Franklin Gothic Medium</vt:lpstr>
      <vt:lpstr>Franklin Gothic Book</vt:lpstr>
      <vt:lpstr>Calibri Light</vt:lpstr>
      <vt:lpstr>第一PPT，www.1ppt.com</vt:lpstr>
      <vt:lpstr>Office 主题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信息修改</dc:title>
  <dc:creator>Administrator</dc:creator>
  <cp:lastModifiedBy>静</cp:lastModifiedBy>
  <cp:revision>110</cp:revision>
  <dcterms:created xsi:type="dcterms:W3CDTF">2021-03-30T08:51:00Z</dcterms:created>
  <dcterms:modified xsi:type="dcterms:W3CDTF">2021-04-06T02:28:56Z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8735D804E3B14FBB8F626F366053653A</vt:lpwstr>
  </property>
</Properties>
</file>